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7" r:id="rId3"/>
    <p:sldId id="319" r:id="rId4"/>
    <p:sldId id="301" r:id="rId5"/>
    <p:sldId id="304" r:id="rId6"/>
    <p:sldId id="306" r:id="rId7"/>
    <p:sldId id="308" r:id="rId8"/>
    <p:sldId id="309" r:id="rId9"/>
    <p:sldId id="311" r:id="rId10"/>
    <p:sldId id="313" r:id="rId11"/>
    <p:sldId id="315" r:id="rId12"/>
    <p:sldId id="31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BD6B-FBB6-4A04-832E-371E47BD808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3461C-899F-4D87-92E0-B0ED5337AC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Chile-Santiago, Colombia-</a:t>
            </a:r>
            <a:r>
              <a:rPr lang="en-GB" dirty="0" err="1" smtClean="0"/>
              <a:t>bogotá</a:t>
            </a:r>
            <a:r>
              <a:rPr lang="en-GB" dirty="0" smtClean="0"/>
              <a:t>,</a:t>
            </a:r>
            <a:r>
              <a:rPr lang="en-GB" baseline="0" dirty="0" smtClean="0"/>
              <a:t> Mexico- ciudad de Mexico, Venezuela-Caracas, Cuba-La </a:t>
            </a:r>
            <a:r>
              <a:rPr lang="en-GB" baseline="0" dirty="0" err="1" smtClean="0"/>
              <a:t>havana</a:t>
            </a:r>
            <a:r>
              <a:rPr lang="en-GB" baseline="0" dirty="0" smtClean="0"/>
              <a:t>, Bolivia-La </a:t>
            </a:r>
            <a:r>
              <a:rPr lang="en-GB" baseline="0" dirty="0" err="1" smtClean="0"/>
              <a:t>paz</a:t>
            </a:r>
            <a:r>
              <a:rPr lang="en-GB" baseline="0" dirty="0" smtClean="0"/>
              <a:t>, Peru-Lima, Argentina-Buenos Aires, Ecuador-Quito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3461C-899F-4D87-92E0-B0ED5337ACEC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0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5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1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4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8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4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1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31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3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7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BD337-0036-44AA-A6C8-CE19C94F07A0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F23E-6C7D-45D6-8C7B-5CEB56446E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hyperlink" Target="http://www.google.co.uk/url?url=http://www.vivosano.org/es_ES/Informaci%C3%B3n-para-tu-salud/Persona/Alimentaci%C3%B3n-sana/Alimentos-saludables/El-aguacate.aspx&amp;rct=j&amp;frm=1&amp;q=&amp;esrc=s&amp;sa=U&amp;ei=QhaZVZfzFYer-AGqhq2ACA&amp;ved=0CBYQ9QEwAA&amp;usg=AFQjCNHZy5aIogfH33yd4D-LnjYEsCGC-Q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36712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latin typeface="Comic Sans MS" panose="030F0702030302020204" pitchFamily="66" charset="0"/>
              </a:rPr>
              <a:t>El gran </a:t>
            </a:r>
            <a:r>
              <a:rPr lang="en-GB" sz="8800" b="1" dirty="0" err="1" smtClean="0">
                <a:latin typeface="Comic Sans MS" panose="030F0702030302020204" pitchFamily="66" charset="0"/>
              </a:rPr>
              <a:t>concurso</a:t>
            </a:r>
            <a:r>
              <a:rPr lang="en-GB" sz="8800" b="1" dirty="0" smtClean="0">
                <a:latin typeface="Comic Sans MS" panose="030F0702030302020204" pitchFamily="66" charset="0"/>
              </a:rPr>
              <a:t> de fin de </a:t>
            </a:r>
            <a:r>
              <a:rPr lang="en-GB" sz="8800" b="1" dirty="0" err="1" smtClean="0">
                <a:latin typeface="Comic Sans MS" panose="030F0702030302020204" pitchFamily="66" charset="0"/>
              </a:rPr>
              <a:t>año</a:t>
            </a:r>
            <a:endParaRPr lang="en-GB" sz="88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0"/>
            <a:ext cx="1774629" cy="22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" y="3933056"/>
            <a:ext cx="1644774" cy="270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52" y="116632"/>
            <a:ext cx="2137147" cy="213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31" y="3415823"/>
            <a:ext cx="1570464" cy="322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4888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8. Which is the flag of Mexico?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43" y="2115855"/>
            <a:ext cx="5598368" cy="41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2196438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08" y="2218397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b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124" y="2171117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c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384" y="3789040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d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7" y="4136191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f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0138" y="3880686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g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2776" y="5840854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h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0261" y="5840854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i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9795" y="5776459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j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514903"/>
            <a:ext cx="3960440" cy="199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96752"/>
            <a:ext cx="81369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prstClr val="black"/>
                </a:solidFill>
              </a:rPr>
              <a:t>Chichen</a:t>
            </a:r>
            <a:r>
              <a:rPr lang="en-GB" sz="2400" dirty="0" smtClean="0">
                <a:solidFill>
                  <a:prstClr val="black"/>
                </a:solidFill>
              </a:rPr>
              <a:t> Itza in the Yucatan peninsular of Mexico is home to some of the most spectacular examples of the temples of which civilization?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74888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9</a:t>
            </a:r>
            <a:r>
              <a:rPr lang="en-GB" sz="3200" dirty="0" smtClean="0">
                <a:solidFill>
                  <a:prstClr val="black"/>
                </a:solidFill>
              </a:rPr>
              <a:t>. Which is the flag of Mexico?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91" y="4725144"/>
            <a:ext cx="430839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Los </a:t>
            </a:r>
            <a:r>
              <a:rPr lang="en-GB" sz="24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espa</a:t>
            </a:r>
            <a:r>
              <a:rPr lang="en-GB" sz="2400" b="1" dirty="0" err="1" smtClean="0">
                <a:solidFill>
                  <a:prstClr val="black"/>
                </a:solidFill>
                <a:latin typeface="Arial"/>
                <a:cs typeface="Arial"/>
              </a:rPr>
              <a:t>ňoles</a:t>
            </a:r>
            <a:r>
              <a:rPr lang="en-GB" sz="2400" b="1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buFontTx/>
              <a:buAutoNum type="alphaLcParenR"/>
            </a:pPr>
            <a:endParaRPr lang="en-GB" sz="24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Los </a:t>
            </a:r>
            <a:r>
              <a:rPr lang="en-GB" sz="24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mexicanos</a:t>
            </a: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</a:p>
          <a:p>
            <a:pPr marL="514350" indent="-514350">
              <a:buFontTx/>
              <a:buAutoNum type="alphaLcParenR"/>
            </a:pPr>
            <a:endParaRPr lang="en-GB" sz="24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Los </a:t>
            </a:r>
            <a:r>
              <a:rPr lang="en-GB" sz="24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mayas</a:t>
            </a: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. 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Mayan go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14902"/>
            <a:ext cx="3960440" cy="19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28663" y="549275"/>
            <a:ext cx="7772400" cy="3024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8000" kern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Gracias</a:t>
            </a:r>
            <a:r>
              <a:rPr lang="en-GB" sz="80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defRPr/>
            </a:pPr>
            <a:r>
              <a:rPr lang="en-GB" sz="8000" kern="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Adiós</a:t>
            </a:r>
            <a:r>
              <a:rPr lang="en-GB" sz="80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amigos</a:t>
            </a:r>
            <a:r>
              <a:rPr lang="en-GB" sz="3600" kern="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  </a:t>
            </a:r>
          </a:p>
        </p:txBody>
      </p:sp>
      <p:pic>
        <p:nvPicPr>
          <p:cNvPr id="137220" name="Picture 2" descr="adios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2857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2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7849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1. Which is the largest town in the world?</a:t>
            </a:r>
            <a:endParaRPr lang="en-GB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772816"/>
            <a:ext cx="878497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en-GB" sz="32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Tokio</a:t>
            </a:r>
            <a:endParaRPr lang="en-GB" sz="3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endParaRPr lang="en-GB" sz="3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Nueva York</a:t>
            </a:r>
          </a:p>
          <a:p>
            <a:pPr marL="514350" indent="-514350">
              <a:buFontTx/>
              <a:buAutoNum type="alphaLcParenR"/>
            </a:pPr>
            <a:endParaRPr lang="en-GB" sz="3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Mexico </a:t>
            </a:r>
            <a:endParaRPr lang="en-GB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7849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2.Where is Mexico placed in the map ?</a:t>
            </a:r>
            <a:endParaRPr lang="en-GB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772816"/>
            <a:ext cx="878497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North America </a:t>
            </a:r>
          </a:p>
          <a:p>
            <a:pPr marL="514350" indent="-514350">
              <a:buFontTx/>
              <a:buAutoNum type="alphaLcParenR"/>
            </a:pPr>
            <a:endParaRPr lang="en-GB" sz="3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Central America </a:t>
            </a:r>
          </a:p>
          <a:p>
            <a:pPr marL="514350" indent="-514350">
              <a:buFontTx/>
              <a:buAutoNum type="alphaLcParenR"/>
            </a:pPr>
            <a:endParaRPr lang="en-GB" sz="3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South America </a:t>
            </a:r>
            <a:endParaRPr lang="en-GB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www.atozkidsstuff.com/images/countries/mexico/Mexico_in_North_America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168352" cy="24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7849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2.Where is Mexico placed in the map ?</a:t>
            </a:r>
            <a:endParaRPr lang="en-GB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772816"/>
            <a:ext cx="878497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North America </a:t>
            </a:r>
          </a:p>
          <a:p>
            <a:pPr marL="514350" indent="-514350">
              <a:buFontTx/>
              <a:buAutoNum type="alphaLcParenR"/>
            </a:pPr>
            <a:endParaRPr lang="en-GB" sz="3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Central America </a:t>
            </a:r>
          </a:p>
          <a:p>
            <a:pPr marL="514350" indent="-514350">
              <a:buFontTx/>
              <a:buAutoNum type="alphaLcParenR"/>
            </a:pPr>
            <a:endParaRPr lang="en-GB" sz="3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South America </a:t>
            </a:r>
            <a:endParaRPr lang="en-GB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9736"/>
            <a:ext cx="2592288" cy="23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9736"/>
            <a:ext cx="3312367" cy="250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451" y="332656"/>
            <a:ext cx="87849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3. What’s the difference between a Spanish tortilla and a Mexican tortilla?</a:t>
            </a:r>
            <a:endParaRPr lang="en-GB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451" y="3959962"/>
            <a:ext cx="878497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Both are made of fried potatoes.  </a:t>
            </a:r>
          </a:p>
          <a:p>
            <a:pPr marL="971550" lvl="1" indent="-514350">
              <a:buFontTx/>
              <a:buAutoNum type="alphaLcParenR"/>
            </a:pPr>
            <a:endParaRPr lang="en-GB" sz="24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One has potatoes and the other is a kind of pancake made of lemon.  </a:t>
            </a:r>
          </a:p>
          <a:p>
            <a:pPr marL="514350" indent="-514350">
              <a:buFontTx/>
              <a:buAutoNum type="alphaLcParenR"/>
            </a:pPr>
            <a:endParaRPr lang="en-GB" sz="24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One is made of potatoes and eggs and the other is made of corn. 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4. What is unusual about the Mexican drink </a:t>
            </a:r>
            <a:r>
              <a:rPr lang="en-GB" sz="44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Mezcal</a:t>
            </a:r>
            <a:r>
              <a:rPr lang="en-GB" sz="4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endParaRPr lang="en-GB" sz="4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2857500" cy="213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591" y="4149080"/>
            <a:ext cx="8784976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It tastes like a ray! </a:t>
            </a:r>
          </a:p>
          <a:p>
            <a:pPr marL="514350" indent="-514350">
              <a:buFontTx/>
              <a:buAutoNum type="alphaLcParenR"/>
            </a:pPr>
            <a:endParaRPr lang="en-GB" sz="3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It contains a worm. </a:t>
            </a:r>
          </a:p>
          <a:p>
            <a:pPr marL="514350" indent="-514350">
              <a:buFontTx/>
              <a:buAutoNum type="alphaLcParenR"/>
            </a:pPr>
            <a:endParaRPr lang="en-GB" sz="3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indent="-514350">
              <a:buFontTx/>
              <a:buAutoNum type="alphaLcParenR"/>
            </a:pPr>
            <a:r>
              <a:rPr lang="en-GB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It contains a butterfly. </a:t>
            </a:r>
            <a:endParaRPr lang="en-GB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5. What are the key ingredients in Mexican cooking?</a:t>
            </a:r>
            <a:endParaRPr lang="en-GB" sz="3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16016"/>
            <a:ext cx="1440160" cy="135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56112"/>
            <a:ext cx="1944216" cy="12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39960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16990"/>
            <a:ext cx="1792138" cy="14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3919413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0301" y="2873552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64" y="4752128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2653" y="2860356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7491" y="3115164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d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4811912"/>
            <a:ext cx="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f</a:t>
            </a:r>
          </a:p>
        </p:txBody>
      </p:sp>
      <p:pic>
        <p:nvPicPr>
          <p:cNvPr id="4098" name="Picture 2" descr="https://encrypted-tbn0.gstatic.com/images?q=tbn:ANd9GcSdlOQlKLkmI96HbYr2xD3jLbYE1Jsw6qPQhmj2z15mqBNAxPVoMS-yhQS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84" y="1816016"/>
            <a:ext cx="1776232" cy="11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200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6.</a:t>
            </a:r>
            <a:endParaRPr lang="en-GB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115616" y="327903"/>
            <a:ext cx="5976664" cy="1800200"/>
          </a:xfrm>
          <a:prstGeom prst="wedgeEllipseCallout">
            <a:avLst>
              <a:gd name="adj1" fmla="val -53519"/>
              <a:gd name="adj2" fmla="val -518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¿</a:t>
            </a:r>
            <a:r>
              <a:rPr lang="en-GB" sz="2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Cómo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se dice…..?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573016"/>
            <a:ext cx="381642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are you doing?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47664" y="4869160"/>
            <a:ext cx="4608512" cy="1296144"/>
          </a:xfrm>
          <a:prstGeom prst="wedgeRoundRectCallout">
            <a:avLst>
              <a:gd name="adj1" fmla="val 88574"/>
              <a:gd name="adj2" fmla="val 566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a. ¿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Qué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tal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b. ¿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Dónde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estás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c. ¿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Qué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quieres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para comer?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5040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971600" y="345006"/>
            <a:ext cx="5976664" cy="1800200"/>
          </a:xfrm>
          <a:prstGeom prst="wedgeEllipseCallout">
            <a:avLst>
              <a:gd name="adj1" fmla="val -53519"/>
              <a:gd name="adj2" fmla="val -518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¿</a:t>
            </a:r>
            <a:r>
              <a:rPr lang="en-GB" sz="2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Cómo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se dice…..?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573016"/>
            <a:ext cx="38164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Awesome!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47664" y="4869160"/>
            <a:ext cx="4608512" cy="1296144"/>
          </a:xfrm>
          <a:prstGeom prst="wedgeRoundRectCallout">
            <a:avLst>
              <a:gd name="adj1" fmla="val 88574"/>
              <a:gd name="adj2" fmla="val 566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a. Fatal 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b.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Fenomenal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or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Estupendo</a:t>
            </a:r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c. No me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gusta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nada 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ishaw\AppData\Local\Microsoft\Windows\Temporary Internet Files\Content.IE5\JHAATABL\MC90043381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61" y="119675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288</Words>
  <Application>Microsoft Office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</dc:creator>
  <cp:lastModifiedBy>Mrs Alarcon</cp:lastModifiedBy>
  <cp:revision>44</cp:revision>
  <dcterms:created xsi:type="dcterms:W3CDTF">2014-07-07T19:10:52Z</dcterms:created>
  <dcterms:modified xsi:type="dcterms:W3CDTF">2020-07-10T13:39:31Z</dcterms:modified>
</cp:coreProperties>
</file>