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12" r:id="rId2"/>
    <p:sldMasterId id="2147483749" r:id="rId3"/>
    <p:sldMasterId id="2147483773" r:id="rId4"/>
    <p:sldMasterId id="2147483797" r:id="rId5"/>
  </p:sldMasterIdLst>
  <p:notesMasterIdLst>
    <p:notesMasterId r:id="rId16"/>
  </p:notesMasterIdLst>
  <p:handoutMasterIdLst>
    <p:handoutMasterId r:id="rId17"/>
  </p:handoutMasterIdLst>
  <p:sldIdLst>
    <p:sldId id="318" r:id="rId6"/>
    <p:sldId id="341" r:id="rId7"/>
    <p:sldId id="355" r:id="rId8"/>
    <p:sldId id="354" r:id="rId9"/>
    <p:sldId id="366" r:id="rId10"/>
    <p:sldId id="360" r:id="rId11"/>
    <p:sldId id="363" r:id="rId12"/>
    <p:sldId id="365" r:id="rId13"/>
    <p:sldId id="364" r:id="rId14"/>
    <p:sldId id="356" r:id="rId15"/>
  </p:sldIdLst>
  <p:sldSz cx="9144000" cy="6858000" type="screen4x3"/>
  <p:notesSz cx="6858000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43" autoAdjust="0"/>
    <p:restoredTop sz="94660"/>
  </p:normalViewPr>
  <p:slideViewPr>
    <p:cSldViewPr>
      <p:cViewPr varScale="1">
        <p:scale>
          <a:sx n="70" d="100"/>
          <a:sy n="70" d="100"/>
        </p:scale>
        <p:origin x="39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2F1A9-EBC6-448F-97E0-E1278750662B}" type="datetimeFigureOut">
              <a:rPr lang="en-US" smtClean="0"/>
              <a:pPr/>
              <a:t>11/23/2016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378824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657E70-7B37-4E3F-8912-02AAFECB1BA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942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1B28-797C-4E48-A251-B2A95E1E5A80}" type="datetimeFigureOut">
              <a:rPr lang="en-US" smtClean="0"/>
              <a:pPr/>
              <a:t>11/23/2016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690269"/>
            <a:ext cx="548640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27B3E-466D-4373-940E-99FD7BDC1FF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466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rgbClr val="00FFFF"/>
                </a:solidFill>
                <a:latin typeface="Arial" charset="0"/>
              </a:defRPr>
            </a:lvl1pPr>
            <a:lvl2pPr marL="746516" indent="-287122">
              <a:defRPr sz="2400">
                <a:solidFill>
                  <a:srgbClr val="00FFFF"/>
                </a:solidFill>
                <a:latin typeface="Arial" charset="0"/>
              </a:defRPr>
            </a:lvl2pPr>
            <a:lvl3pPr marL="1148486" indent="-229697">
              <a:defRPr sz="2400">
                <a:solidFill>
                  <a:srgbClr val="00FFFF"/>
                </a:solidFill>
                <a:latin typeface="Arial" charset="0"/>
              </a:defRPr>
            </a:lvl3pPr>
            <a:lvl4pPr marL="1607881" indent="-229697">
              <a:defRPr sz="2400">
                <a:solidFill>
                  <a:srgbClr val="00FFFF"/>
                </a:solidFill>
                <a:latin typeface="Arial" charset="0"/>
              </a:defRPr>
            </a:lvl4pPr>
            <a:lvl5pPr marL="2067276" indent="-229697">
              <a:defRPr sz="2400">
                <a:solidFill>
                  <a:srgbClr val="00FFFF"/>
                </a:solidFill>
                <a:latin typeface="Arial" charset="0"/>
              </a:defRPr>
            </a:lvl5pPr>
            <a:lvl6pPr marL="2526670" indent="-229697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6pPr>
            <a:lvl7pPr marL="2986065" indent="-229697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7pPr>
            <a:lvl8pPr marL="3445459" indent="-229697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8pPr>
            <a:lvl9pPr marL="3904854" indent="-229697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9pPr>
          </a:lstStyle>
          <a:p>
            <a:fld id="{F1E21773-0830-4DDE-BA7B-4A295523D655}" type="slidenum">
              <a:rPr lang="en-GB" altLang="en-US" sz="1200"/>
              <a:pPr/>
              <a:t>9</a:t>
            </a:fld>
            <a:endParaRPr lang="en-GB" altLang="en-US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s-ES" altLang="en-US" smtClean="0"/>
              <a:t>Pupils use the information on the previous slides to compare a traditional celebration in their own country with one that takes place in Spain or Latin America.</a:t>
            </a:r>
          </a:p>
        </p:txBody>
      </p:sp>
    </p:spTree>
    <p:extLst>
      <p:ext uri="{BB962C8B-B14F-4D97-AF65-F5344CB8AC3E}">
        <p14:creationId xmlns:p14="http://schemas.microsoft.com/office/powerpoint/2010/main" val="3928404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buSzTx/>
              <a:defRPr/>
            </a:lvl1pPr>
          </a:lstStyle>
          <a:p>
            <a:pPr>
              <a:defRPr/>
            </a:pPr>
            <a:fld id="{B9A770D8-6FFB-4C06-8B7E-654658B22B4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252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buSzTx/>
              <a:defRPr/>
            </a:lvl1pPr>
          </a:lstStyle>
          <a:p>
            <a:pPr>
              <a:defRPr/>
            </a:pPr>
            <a:fld id="{7AEDE4AC-7F4F-4ACE-9381-B96792E77F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7494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buSzTx/>
              <a:defRPr/>
            </a:lvl1pPr>
          </a:lstStyle>
          <a:p>
            <a:pPr>
              <a:defRPr/>
            </a:pPr>
            <a:fld id="{295B0CA3-B31F-41FC-AFBC-549DD0AE4A6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44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1637E-9659-408F-85E6-43400BC53AE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221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17C0A5-EF8E-42A9-A31C-95ACC0AC15F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869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B6EC-5168-4F6A-AB34-647B63A1479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402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DDF2D-26A3-4D21-BE83-99429B05109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839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68A5AD-8418-4AD0-8FBA-DABD9BE5F91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206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CB588-1766-4B29-BB1A-090A56FF346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2081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D2FD8-3454-43C3-899A-8036F5E110B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7432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E9F89E-5719-4E46-A500-25E4537C7D6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458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buSzTx/>
              <a:defRPr/>
            </a:lvl1pPr>
          </a:lstStyle>
          <a:p>
            <a:pPr>
              <a:defRPr/>
            </a:pPr>
            <a:fld id="{1BD7685B-BDA8-41A0-9A28-04BBC38FFE3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287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A0AC2-A7AE-4199-BAE3-859BF80C272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4616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7AE9B-2C8C-4474-B016-D86E024F534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345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90E79-1942-40C6-93E1-15E2AB79AB7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815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FD4E7-3957-44EB-854D-F434068779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9177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80E55-A36A-41B9-A349-4AFA73FCE8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9145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EBA95-1626-4F3F-B58E-9472A15ECA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1128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11B50-3DD7-4014-95AA-46013CA522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8962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A9E74-475D-428F-8819-301436D2AA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8145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9E72E-2159-4A66-8E05-785A97584C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286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F28A8-CE9F-4D19-8EDD-C18E99E4F2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13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buSzTx/>
              <a:defRPr/>
            </a:lvl1pPr>
          </a:lstStyle>
          <a:p>
            <a:pPr>
              <a:defRPr/>
            </a:pPr>
            <a:fld id="{68E0FC1E-21FB-4A93-9042-B972970AD5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44834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5544C-30BE-455A-8B51-CE9E312EEA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9505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F7A9C-E012-48A9-83B4-99D99894A5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3631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5622E-D8B0-4FBC-A8DB-85411DAA36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6053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7978E-5903-48CA-89D3-EB3B0185E7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4960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6833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6989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15757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4878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7624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048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buSzTx/>
              <a:defRPr/>
            </a:lvl1pPr>
          </a:lstStyle>
          <a:p>
            <a:pPr>
              <a:defRPr/>
            </a:pPr>
            <a:fld id="{BF5A51D7-3DA3-4BFF-9C0A-B2F079EC99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81902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5826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796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64030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8051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2088" y="39688"/>
            <a:ext cx="2144712" cy="6086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39688"/>
            <a:ext cx="6281738" cy="6086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48203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AD1A4-A093-4050-86DE-358C650745E4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206EC-25A0-4668-A3A8-F9D6D5E71622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2980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B5791-ABDD-4EE8-B1A2-E3D348C2F51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56BF5-8620-4FCC-90D1-0B5FFC4863DF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2582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86C41-FB00-48BA-A1CA-A60FED8BB6CD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71FF3-ED89-4A44-8D58-69A8F24B474D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22463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76B67-807B-4712-A594-258B48794299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2B66C-8183-430C-A063-B14E0B428F44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3455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39963-BBFD-4127-A91B-66FCD7D2EAAC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A279C-1345-412A-A7B9-03414691BECE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358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buSzTx/>
              <a:defRPr/>
            </a:lvl1pPr>
          </a:lstStyle>
          <a:p>
            <a:pPr>
              <a:defRPr/>
            </a:pPr>
            <a:fld id="{1711EF18-3BA3-4D4C-B261-423F7F5A58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276658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423FF-B04F-46A5-980C-A3673FB88A48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39377-9D37-4B02-8131-A91C521D2AAA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84409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FB863-16A4-4849-BCCF-24D31AF7CE01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FDDC1-9145-45BB-B16A-02C52EB4ABF7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80498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0D693-FE10-4D66-B7AC-7505C09C6993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B4286-919A-4AC1-8F89-4EB3DEB0F3F6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11058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5E8DF-8E1A-4CA0-AC97-E316C505EAF6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182B4-0622-4DA7-AB0C-1FD1E8409EEA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6479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11CB1-3AF8-4B6D-B4C8-BEF72926637B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1A3B8-10FA-44FE-85EB-ED93CDA890BA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2724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C1FF4-BD1A-4656-B4F6-686F78147AA6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F9AD7-386F-448A-9ACA-1E5269669059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88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buSzTx/>
              <a:defRPr/>
            </a:lvl1pPr>
          </a:lstStyle>
          <a:p>
            <a:pPr>
              <a:defRPr/>
            </a:pPr>
            <a:fld id="{ABA47404-D164-4B86-8196-297DC8376B8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4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buSzTx/>
              <a:defRPr/>
            </a:lvl1pPr>
          </a:lstStyle>
          <a:p>
            <a:pPr>
              <a:defRPr/>
            </a:pPr>
            <a:fld id="{0BDE10FA-A7CD-457A-BF89-EE017EBE031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6842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buSzTx/>
              <a:defRPr/>
            </a:lvl1pPr>
          </a:lstStyle>
          <a:p>
            <a:pPr>
              <a:defRPr/>
            </a:pPr>
            <a:fld id="{26922BDD-EF8F-4B2B-AF48-81800ED8E15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733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buSzTx/>
              <a:defRPr/>
            </a:lvl1pPr>
          </a:lstStyle>
          <a:p>
            <a:pPr>
              <a:defRPr/>
            </a:pPr>
            <a:fld id="{4D10B09F-1CCB-43EC-B85C-33A950ADF6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1727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BFA"/>
            </a:gs>
            <a:gs pos="100000">
              <a:srgbClr val="5E9EF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Pulse para editar el formato del texto de título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Pulse para editar los formatos del texto del esquema</a:t>
            </a:r>
          </a:p>
          <a:p>
            <a:pPr lvl="1"/>
            <a:r>
              <a:rPr lang="en-GB" altLang="en-US" smtClean="0"/>
              <a:t>Segundo nivel del esquema</a:t>
            </a:r>
          </a:p>
          <a:p>
            <a:pPr lvl="2"/>
            <a:r>
              <a:rPr lang="en-GB" altLang="en-US" smtClean="0"/>
              <a:t>Tercer nivel del esquema</a:t>
            </a:r>
          </a:p>
          <a:p>
            <a:pPr lvl="3"/>
            <a:r>
              <a:rPr lang="en-GB" altLang="en-US" smtClean="0"/>
              <a:t>Cuarto nivel del esquema</a:t>
            </a:r>
          </a:p>
          <a:p>
            <a:pPr lvl="4"/>
            <a:r>
              <a:rPr lang="en-GB" altLang="en-US" smtClean="0"/>
              <a:t>Quinto nivel del esquema</a:t>
            </a:r>
          </a:p>
          <a:p>
            <a:pPr lvl="4"/>
            <a:r>
              <a:rPr lang="en-GB" altLang="en-US" smtClean="0"/>
              <a:t>Sexto nivel del esquema</a:t>
            </a:r>
          </a:p>
          <a:p>
            <a:pPr lvl="4"/>
            <a:r>
              <a:rPr lang="en-GB" altLang="en-US" smtClean="0"/>
              <a:t>Séptimo nivel del esquema</a:t>
            </a:r>
          </a:p>
          <a:p>
            <a:pPr lvl="4"/>
            <a:r>
              <a:rPr lang="en-GB" altLang="en-US" smtClean="0"/>
              <a:t>Octavo nivel del esquema</a:t>
            </a:r>
          </a:p>
          <a:p>
            <a:pPr lvl="4"/>
            <a:r>
              <a:rPr lang="en-GB" altLang="en-US" smtClean="0"/>
              <a:t>Noveno nivel del esquema</a:t>
            </a: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449263" eaLnBrk="0" hangingPunct="0"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449263" eaLnBrk="0" hangingPunct="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449263" eaLnBrk="0" hangingPunct="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449263" eaLnBrk="0" hangingPunct="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449263" eaLnBrk="0" hangingPunct="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449263" eaLnBrk="0" hangingPunct="0"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449263" eaLnBrk="0" hangingPunct="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449263" eaLnBrk="0" hangingPunct="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449263" eaLnBrk="0" hangingPunct="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449263" eaLnBrk="0" hangingPunct="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defTabSz="449263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omic Sans MS" pitchFamily="64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C9DC1F-3218-484D-866C-BB04E93F180A}" type="slidenum">
              <a:rPr lang="en-GB" altLang="en-US" sz="280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 sz="2800"/>
          </a:p>
        </p:txBody>
      </p:sp>
    </p:spTree>
    <p:extLst>
      <p:ext uri="{BB962C8B-B14F-4D97-AF65-F5344CB8AC3E}">
        <p14:creationId xmlns:p14="http://schemas.microsoft.com/office/powerpoint/2010/main" val="4061363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12500">
              <a:srgbClr val="01A78F"/>
            </a:gs>
            <a:gs pos="25000">
              <a:srgbClr val="FFFF00"/>
            </a:gs>
            <a:gs pos="37500">
              <a:srgbClr val="FF6633"/>
            </a:gs>
            <a:gs pos="50000">
              <a:srgbClr val="FF3399"/>
            </a:gs>
            <a:gs pos="62500">
              <a:srgbClr val="FF6633"/>
            </a:gs>
            <a:gs pos="75000">
              <a:srgbClr val="FFFF00"/>
            </a:gs>
            <a:gs pos="87500">
              <a:srgbClr val="01A78F"/>
            </a:gs>
            <a:gs pos="100000">
              <a:srgbClr val="3366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Haga clic para modificar el estilo de texto del patrón</a:t>
            </a:r>
          </a:p>
          <a:p>
            <a:pPr lvl="1"/>
            <a:r>
              <a:rPr lang="en-US" altLang="en-US" smtClean="0"/>
              <a:t>Segundo nivel</a:t>
            </a:r>
          </a:p>
          <a:p>
            <a:pPr lvl="2"/>
            <a:r>
              <a:rPr lang="en-US" altLang="en-US" smtClean="0"/>
              <a:t>Tercer nivel</a:t>
            </a:r>
          </a:p>
          <a:p>
            <a:pPr lvl="3"/>
            <a:r>
              <a:rPr lang="en-US" altLang="en-US" smtClean="0"/>
              <a:t>Cuarto nivel</a:t>
            </a:r>
          </a:p>
          <a:p>
            <a:pPr lvl="4"/>
            <a:r>
              <a:rPr lang="en-US" altLang="en-U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B20B99-CF5D-40A9-AE49-33ED1B06F09A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096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133CF7-77CA-4D5D-BDA9-11BE2FADD2D6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16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p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0"/>
            <a:ext cx="91090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3"/>
          <p:cNvSpPr txBox="1">
            <a:spLocks noChangeArrowheads="1"/>
          </p:cNvSpPr>
          <p:nvPr userDrawn="1"/>
        </p:nvSpPr>
        <p:spPr bwMode="auto">
          <a:xfrm>
            <a:off x="6588125" y="6627813"/>
            <a:ext cx="21336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>
                <a:solidFill>
                  <a:srgbClr val="5B0091"/>
                </a:solidFill>
                <a:cs typeface="Arial" charset="0"/>
              </a:rPr>
              <a:t>© Boardworks Ltd 2006</a:t>
            </a:r>
          </a:p>
        </p:txBody>
      </p:sp>
      <p:sp>
        <p:nvSpPr>
          <p:cNvPr id="9220" name="Text Box 4"/>
          <p:cNvSpPr txBox="1">
            <a:spLocks noChangeArrowheads="1"/>
          </p:cNvSpPr>
          <p:nvPr userDrawn="1"/>
        </p:nvSpPr>
        <p:spPr bwMode="auto">
          <a:xfrm>
            <a:off x="863600" y="6610350"/>
            <a:ext cx="755650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fld id="{08305746-E35E-4707-A88F-2DE6854068CC}" type="slidenum">
              <a:rPr lang="en-GB" altLang="en-US" sz="1200">
                <a:solidFill>
                  <a:srgbClr val="5B0091"/>
                </a:solidFill>
                <a:cs typeface="Arial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</a:pPr>
              <a:t>‹#›</a:t>
            </a:fld>
            <a:r>
              <a:rPr lang="en-GB" altLang="en-US" sz="1200">
                <a:solidFill>
                  <a:srgbClr val="5B0091"/>
                </a:solidFill>
                <a:cs typeface="Arial" charset="0"/>
              </a:rPr>
              <a:t> of 29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07950" y="39688"/>
            <a:ext cx="8229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pic>
        <p:nvPicPr>
          <p:cNvPr id="9222" name="Picture 6" descr="next_btn_colour">
            <a:hlinkClick r:id="" action="ppaction://hlinkshowjump?jump=nextslide"/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163" y="6130925"/>
            <a:ext cx="6286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7" descr="back_btn_colour">
            <a:hlinkClick r:id="" action="ppaction://hlinkshowjump?jump=previousslide"/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135688"/>
            <a:ext cx="6381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1775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5B009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5B009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5B009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5B009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5B009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5B009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5B009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5B009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5B009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rgbClr val="B1F1E6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modificar el estilo de texto del patrón</a:t>
            </a:r>
          </a:p>
          <a:p>
            <a:pPr lvl="1"/>
            <a:r>
              <a:rPr lang="es-ES" altLang="en-US" smtClean="0"/>
              <a:t>Segundo nivel</a:t>
            </a:r>
          </a:p>
          <a:p>
            <a:pPr lvl="2"/>
            <a:r>
              <a:rPr lang="es-ES" altLang="en-US" smtClean="0"/>
              <a:t>Tercer nivel</a:t>
            </a:r>
          </a:p>
          <a:p>
            <a:pPr lvl="3"/>
            <a:r>
              <a:rPr lang="es-ES" altLang="en-US" smtClean="0"/>
              <a:t>Cuarto nivel</a:t>
            </a:r>
          </a:p>
          <a:p>
            <a:pPr lvl="4"/>
            <a:r>
              <a:rPr lang="es-ES" altLang="en-U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64FE2A-3DD6-4A92-B60B-F7BE9C2AC071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A820DF-3056-4B5B-8046-7622F5602B94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217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schools/primarylanguages/spanish/my_calendar/videos/" TargetMode="External"/><Relationship Id="rId2" Type="http://schemas.openxmlformats.org/officeDocument/2006/relationships/hyperlink" Target="http://www.bbc.co.uk/schools/primarylanguages/spanish/my_calendar/celebrations/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EJ0JTUQkQI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interest.com/pin/145944844146401678/" TargetMode="External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31095" y="908720"/>
            <a:ext cx="8953500" cy="286232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6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altLang="en-US" sz="6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Gap Tasks (GT)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Can you complete any gap task in your exercise book?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( 3mins)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endParaRPr lang="en-US" alt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39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s-ES" sz="3200" b="1" dirty="0" err="1" smtClean="0"/>
              <a:t>How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much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confident</a:t>
            </a:r>
            <a:r>
              <a:rPr lang="es-ES" sz="3200" b="1" dirty="0" smtClean="0"/>
              <a:t> do </a:t>
            </a:r>
            <a:r>
              <a:rPr lang="es-ES" sz="3200" b="1" dirty="0" err="1" smtClean="0"/>
              <a:t>you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feel</a:t>
            </a:r>
            <a:r>
              <a:rPr lang="es-ES" sz="3200" b="1" dirty="0" smtClean="0"/>
              <a:t>?</a:t>
            </a:r>
            <a:br>
              <a:rPr lang="es-ES" sz="3200" b="1" dirty="0" smtClean="0"/>
            </a:br>
            <a:r>
              <a:rPr lang="es-ES" sz="3200" b="1" dirty="0" smtClean="0"/>
              <a:t>Use </a:t>
            </a:r>
            <a:r>
              <a:rPr lang="es-ES" sz="3200" b="1" dirty="0" err="1" smtClean="0"/>
              <a:t>your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learning</a:t>
            </a:r>
            <a:r>
              <a:rPr lang="es-ES" sz="3200" b="1" dirty="0" smtClean="0"/>
              <a:t> line. </a:t>
            </a:r>
            <a:endParaRPr lang="es-E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256584"/>
          </a:xfrm>
        </p:spPr>
        <p:txBody>
          <a:bodyPr>
            <a:noAutofit/>
          </a:bodyPr>
          <a:lstStyle/>
          <a:p>
            <a:pPr>
              <a:buNone/>
            </a:pPr>
            <a:endParaRPr lang="es-ES" sz="4000" dirty="0" smtClean="0"/>
          </a:p>
          <a:p>
            <a:pPr>
              <a:buNone/>
            </a:pPr>
            <a:endParaRPr lang="es-ES" sz="4000" dirty="0" smtClean="0"/>
          </a:p>
          <a:p>
            <a:pPr>
              <a:buNone/>
            </a:pPr>
            <a:endParaRPr lang="es-ES" sz="4000" dirty="0" smtClean="0"/>
          </a:p>
          <a:p>
            <a:pPr>
              <a:buNone/>
            </a:pPr>
            <a:endParaRPr lang="es-ES" sz="2400" dirty="0"/>
          </a:p>
        </p:txBody>
      </p:sp>
      <p:pic>
        <p:nvPicPr>
          <p:cNvPr id="1026" name="Picture 2" descr="http://rlv.zcache.es/nino_del_termometro_pegatina_redonda-r52d2a154948f462d800b02d15a37da56_v9waf_8byvr_512.jpg"/>
          <p:cNvPicPr>
            <a:picLocks noChangeAspect="1" noChangeArrowheads="1"/>
          </p:cNvPicPr>
          <p:nvPr/>
        </p:nvPicPr>
        <p:blipFill>
          <a:blip r:embed="rId2" cstate="print"/>
          <a:srcRect l="11154" t="9907" r="10771" b="10623"/>
          <a:stretch>
            <a:fillRect/>
          </a:stretch>
        </p:blipFill>
        <p:spPr bwMode="auto">
          <a:xfrm>
            <a:off x="1907704" y="1628800"/>
            <a:ext cx="4968552" cy="49361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2892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05337" y="692696"/>
            <a:ext cx="8953500" cy="480131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6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altLang="en-US" sz="6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Starter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What is the weather like today? Talk pair in pairs. What do you remember?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alt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Can you use the weather chart today?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alt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378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2400" u="sng" dirty="0" err="1" smtClean="0">
                <a:latin typeface="XCCW Joined PC7c"/>
              </a:rPr>
              <a:t>Jueves</a:t>
            </a:r>
            <a:r>
              <a:rPr lang="en-GB" altLang="en-US" sz="2400" u="sng" dirty="0" smtClean="0">
                <a:latin typeface="XCCW Joined PC7c"/>
              </a:rPr>
              <a:t> </a:t>
            </a:r>
            <a:r>
              <a:rPr lang="en-GB" altLang="en-US" sz="2400" u="sng" dirty="0" err="1" smtClean="0">
                <a:latin typeface="XCCW Joined PC7c"/>
              </a:rPr>
              <a:t>veinticuatro</a:t>
            </a:r>
            <a:r>
              <a:rPr lang="en-GB" altLang="en-US" sz="2400" u="sng" dirty="0" smtClean="0">
                <a:latin typeface="XCCW Joined PC7c"/>
              </a:rPr>
              <a:t> </a:t>
            </a:r>
            <a:r>
              <a:rPr lang="en-GB" altLang="en-US" sz="2400" u="sng" dirty="0" smtClean="0">
                <a:latin typeface="XCCW Joined PC7c"/>
              </a:rPr>
              <a:t>de </a:t>
            </a:r>
            <a:r>
              <a:rPr lang="en-GB" altLang="en-US" sz="2400" u="sng" dirty="0" err="1" smtClean="0">
                <a:latin typeface="XCCW Joined PC7c"/>
              </a:rPr>
              <a:t>noviembre</a:t>
            </a:r>
            <a:r>
              <a:rPr lang="en-GB" altLang="en-US" sz="2400" u="sng" dirty="0" smtClean="0">
                <a:latin typeface="XCCW Joined PC7c"/>
              </a:rPr>
              <a:t> de  </a:t>
            </a:r>
            <a:r>
              <a:rPr lang="en-GB" altLang="en-US" sz="2400" u="sng" dirty="0" smtClean="0">
                <a:latin typeface="XCCW Joined PC7c"/>
              </a:rPr>
              <a:t>2016 </a:t>
            </a:r>
            <a:endParaRPr lang="en-GB" altLang="en-US" sz="2400" u="sng" dirty="0" smtClean="0">
              <a:latin typeface="XCCW Joined PC7c"/>
            </a:endParaRPr>
          </a:p>
          <a:p>
            <a:pPr>
              <a:buFontTx/>
              <a:buNone/>
            </a:pPr>
            <a:endParaRPr lang="en-GB" altLang="en-US" sz="2400" u="sng" dirty="0" smtClean="0">
              <a:latin typeface="XCCW Joined PC7c"/>
            </a:endParaRPr>
          </a:p>
          <a:p>
            <a:pPr>
              <a:buFontTx/>
              <a:buNone/>
            </a:pPr>
            <a:r>
              <a:rPr lang="en-GB" altLang="en-US" sz="2400" u="sng" dirty="0" smtClean="0">
                <a:latin typeface="XCCW Joined PC7c"/>
              </a:rPr>
              <a:t>Can talk about Spanish cultures and </a:t>
            </a:r>
            <a:r>
              <a:rPr lang="en-GB" altLang="en-US" sz="2400" u="sng" dirty="0" smtClean="0">
                <a:latin typeface="XCCW Joined PC7c"/>
              </a:rPr>
              <a:t>traditions?</a:t>
            </a:r>
          </a:p>
          <a:p>
            <a:pPr>
              <a:buFontTx/>
              <a:buNone/>
            </a:pPr>
            <a:endParaRPr lang="en-GB" altLang="en-US" sz="2400" u="sng" dirty="0" smtClean="0">
              <a:latin typeface="XCCW Joined PC7c"/>
            </a:endParaRPr>
          </a:p>
          <a:p>
            <a:pPr>
              <a:buFontTx/>
              <a:buNone/>
            </a:pPr>
            <a:r>
              <a:rPr lang="en-GB" altLang="en-US" sz="2400" u="sng" dirty="0" smtClean="0">
                <a:latin typeface="XCCW Joined PC7c"/>
              </a:rPr>
              <a:t>Context: Spanish Traditions. </a:t>
            </a:r>
            <a:endParaRPr lang="en-GB" altLang="en-US" sz="2400" u="sng" dirty="0" smtClean="0">
              <a:latin typeface="XCCW Joined PC7c"/>
            </a:endParaRPr>
          </a:p>
          <a:p>
            <a:pPr>
              <a:buFontTx/>
              <a:buNone/>
            </a:pPr>
            <a:r>
              <a:rPr lang="en-GB" altLang="en-US" sz="2400" u="sng" dirty="0" smtClean="0">
                <a:latin typeface="XCCW Joined PC7c"/>
              </a:rPr>
              <a:t>_________________________</a:t>
            </a:r>
            <a:endParaRPr lang="en-GB" altLang="en-US" sz="2400" u="sng" dirty="0" smtClean="0">
              <a:latin typeface="XCCW Joined PC7c"/>
            </a:endParaRPr>
          </a:p>
          <a:p>
            <a:pPr>
              <a:buFontTx/>
              <a:buNone/>
            </a:pPr>
            <a:r>
              <a:rPr lang="en-GB" altLang="en-US" sz="2400" dirty="0" smtClean="0">
                <a:latin typeface="XCCW Joined PC7c"/>
              </a:rPr>
              <a:t>0	            10</a:t>
            </a:r>
          </a:p>
          <a:p>
            <a:pPr>
              <a:buFontTx/>
              <a:buNone/>
            </a:pPr>
            <a:r>
              <a:rPr lang="en-GB" altLang="en-US" sz="2800" dirty="0" smtClean="0">
                <a:latin typeface="XCCW Joined PC7c"/>
              </a:rPr>
              <a:t>Success criteria:</a:t>
            </a:r>
          </a:p>
          <a:p>
            <a:pPr>
              <a:buFontTx/>
              <a:buNone/>
            </a:pPr>
            <a:r>
              <a:rPr lang="en-GB" altLang="en-US" sz="2800" dirty="0" smtClean="0">
                <a:latin typeface="XCCW Joined PC7c"/>
              </a:rPr>
              <a:t>*I can talk about Spanish culture and traditions.  </a:t>
            </a:r>
          </a:p>
          <a:p>
            <a:pPr>
              <a:buFontTx/>
              <a:buNone/>
            </a:pPr>
            <a:r>
              <a:rPr lang="en-GB" altLang="en-US" sz="2800" dirty="0" smtClean="0">
                <a:latin typeface="XCCW Joined PC7c"/>
              </a:rPr>
              <a:t>*I can compare to English and Indian culture. </a:t>
            </a:r>
          </a:p>
          <a:p>
            <a:pPr>
              <a:buFontTx/>
              <a:buNone/>
            </a:pPr>
            <a:r>
              <a:rPr lang="en-GB" altLang="en-US" sz="2800" dirty="0" smtClean="0">
                <a:latin typeface="XCCW Joined PC7c"/>
              </a:rPr>
              <a:t>*I can recognise the written word. </a:t>
            </a:r>
          </a:p>
          <a:p>
            <a:pPr>
              <a:buFontTx/>
              <a:buNone/>
            </a:pPr>
            <a:r>
              <a:rPr lang="en-GB" altLang="en-US" sz="2800" dirty="0" smtClean="0">
                <a:latin typeface="XCCW Joined PC7c"/>
              </a:rPr>
              <a:t>*I can use correct pronunciation</a:t>
            </a:r>
          </a:p>
        </p:txBody>
      </p:sp>
      <p:pic>
        <p:nvPicPr>
          <p:cNvPr id="3" name="Picture 2" descr="http://rlv.zcache.es/nino_del_termometro_pegatina_redonda-r52d2a154948f462d800b02d15a37da56_v9waf_8byvr_512.jpg"/>
          <p:cNvPicPr>
            <a:picLocks noChangeAspect="1" noChangeArrowheads="1"/>
          </p:cNvPicPr>
          <p:nvPr/>
        </p:nvPicPr>
        <p:blipFill>
          <a:blip r:embed="rId2" cstate="print"/>
          <a:srcRect l="11154" t="9907" r="10771" b="10623"/>
          <a:stretch>
            <a:fillRect/>
          </a:stretch>
        </p:blipFill>
        <p:spPr bwMode="auto">
          <a:xfrm>
            <a:off x="6588224" y="2348880"/>
            <a:ext cx="1014725" cy="10081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7948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4800" b="1" dirty="0" err="1" smtClean="0"/>
              <a:t>How</a:t>
            </a:r>
            <a:r>
              <a:rPr lang="es-ES" sz="4800" b="1" dirty="0" smtClean="0"/>
              <a:t> </a:t>
            </a:r>
            <a:r>
              <a:rPr lang="es-ES" sz="4800" b="1" dirty="0" err="1" smtClean="0"/>
              <a:t>confident</a:t>
            </a:r>
            <a:r>
              <a:rPr lang="es-ES" sz="4800" b="1" dirty="0" smtClean="0"/>
              <a:t> do </a:t>
            </a:r>
            <a:r>
              <a:rPr lang="es-ES" sz="4800" b="1" dirty="0" err="1" smtClean="0"/>
              <a:t>you</a:t>
            </a:r>
            <a:r>
              <a:rPr lang="es-ES" sz="4800" b="1" dirty="0" smtClean="0"/>
              <a:t> </a:t>
            </a:r>
            <a:r>
              <a:rPr lang="es-ES" sz="4800" b="1" dirty="0" err="1" smtClean="0"/>
              <a:t>feel</a:t>
            </a:r>
            <a:r>
              <a:rPr lang="es-ES" sz="4800" b="1" dirty="0" smtClean="0"/>
              <a:t>?</a:t>
            </a:r>
            <a:br>
              <a:rPr lang="es-ES" sz="4800" b="1" dirty="0" smtClean="0"/>
            </a:br>
            <a:r>
              <a:rPr lang="es-ES" sz="4800" b="1" dirty="0" smtClean="0"/>
              <a:t>Use </a:t>
            </a:r>
            <a:r>
              <a:rPr lang="es-ES" sz="4800" b="1" dirty="0" err="1" smtClean="0"/>
              <a:t>your</a:t>
            </a:r>
            <a:r>
              <a:rPr lang="es-ES" sz="4800" b="1" dirty="0" smtClean="0"/>
              <a:t> </a:t>
            </a:r>
            <a:r>
              <a:rPr lang="es-ES" sz="4800" b="1" dirty="0" err="1" smtClean="0"/>
              <a:t>learning</a:t>
            </a:r>
            <a:r>
              <a:rPr lang="es-ES" sz="4800" b="1" dirty="0" smtClean="0"/>
              <a:t> line. </a:t>
            </a:r>
            <a:endParaRPr lang="es-ES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256584"/>
          </a:xfrm>
        </p:spPr>
        <p:txBody>
          <a:bodyPr>
            <a:noAutofit/>
          </a:bodyPr>
          <a:lstStyle/>
          <a:p>
            <a:pPr>
              <a:buNone/>
            </a:pPr>
            <a:endParaRPr lang="es-ES" sz="4000" dirty="0" smtClean="0"/>
          </a:p>
          <a:p>
            <a:pPr>
              <a:buNone/>
            </a:pPr>
            <a:endParaRPr lang="es-ES" sz="4000" dirty="0" smtClean="0"/>
          </a:p>
          <a:p>
            <a:pPr>
              <a:buNone/>
            </a:pPr>
            <a:endParaRPr lang="es-ES" sz="4000" dirty="0" smtClean="0"/>
          </a:p>
          <a:p>
            <a:pPr>
              <a:buNone/>
            </a:pPr>
            <a:endParaRPr lang="es-ES" sz="2400" dirty="0"/>
          </a:p>
        </p:txBody>
      </p:sp>
      <p:pic>
        <p:nvPicPr>
          <p:cNvPr id="1026" name="Picture 2" descr="http://rlv.zcache.es/nino_del_termometro_pegatina_redonda-r52d2a154948f462d800b02d15a37da56_v9waf_8byvr_512.jpg"/>
          <p:cNvPicPr>
            <a:picLocks noChangeAspect="1" noChangeArrowheads="1"/>
          </p:cNvPicPr>
          <p:nvPr/>
        </p:nvPicPr>
        <p:blipFill>
          <a:blip r:embed="rId2" cstate="print"/>
          <a:srcRect l="11154" t="9907" r="10771" b="10623"/>
          <a:stretch>
            <a:fillRect/>
          </a:stretch>
        </p:blipFill>
        <p:spPr bwMode="auto">
          <a:xfrm>
            <a:off x="1907704" y="1628800"/>
            <a:ext cx="4968552" cy="49361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196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What is a tradition?</a:t>
            </a:r>
            <a:br>
              <a:rPr lang="en-GB" dirty="0" smtClean="0"/>
            </a:br>
            <a:r>
              <a:rPr lang="en-GB" dirty="0" smtClean="0"/>
              <a:t>Reflect in pairs. 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08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Looking at different traditions in Spain - </a:t>
            </a:r>
            <a:r>
              <a:rPr lang="en-GB" dirty="0" err="1" smtClean="0"/>
              <a:t>bbc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645024"/>
            <a:ext cx="8229600" cy="4525963"/>
          </a:xfrm>
        </p:spPr>
        <p:txBody>
          <a:bodyPr/>
          <a:lstStyle/>
          <a:p>
            <a:r>
              <a:rPr lang="en-GB" dirty="0"/>
              <a:t>http://</a:t>
            </a:r>
            <a:r>
              <a:rPr lang="en-GB" dirty="0" smtClean="0"/>
              <a:t>www.bbc.co.uk/schools/primarylanguages/spanish/my_calendar/celebrations/</a:t>
            </a:r>
            <a:r>
              <a:rPr lang="en-GB" dirty="0" smtClean="0">
                <a:hlinkClick r:id="rId2"/>
              </a:rPr>
              <a:t>http://www.bbc.co.uk/schools/primarylanguages/spanish/my_calendar/celebrations/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619672" y="184482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http://</a:t>
            </a:r>
            <a:r>
              <a:rPr lang="en-GB" dirty="0">
                <a:hlinkClick r:id="rId3"/>
              </a:rPr>
              <a:t>www.bbc.co.uk/schools/primarylanguages/spanish/my_calendar/videos</a:t>
            </a:r>
            <a:r>
              <a:rPr lang="en-GB" dirty="0"/>
              <a:t>/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09600" y="249115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kern="0" dirty="0" err="1" smtClean="0"/>
              <a:t>Repite</a:t>
            </a:r>
            <a:r>
              <a:rPr lang="en-GB" kern="0" dirty="0" smtClean="0"/>
              <a:t> </a:t>
            </a:r>
            <a:r>
              <a:rPr lang="en-GB" kern="0" dirty="0" err="1" smtClean="0"/>
              <a:t>conmigo</a:t>
            </a:r>
            <a:r>
              <a:rPr lang="en-GB" kern="0" dirty="0" smtClean="0"/>
              <a:t>  </a:t>
            </a:r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239386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2 Marcador de contenido"/>
          <p:cNvSpPr>
            <a:spLocks noGrp="1"/>
          </p:cNvSpPr>
          <p:nvPr>
            <p:ph idx="1"/>
          </p:nvPr>
        </p:nvSpPr>
        <p:spPr>
          <a:xfrm>
            <a:off x="323528" y="4221088"/>
            <a:ext cx="8229600" cy="2519660"/>
          </a:xfrm>
        </p:spPr>
        <p:txBody>
          <a:bodyPr/>
          <a:lstStyle/>
          <a:p>
            <a:pPr eaLnBrk="1" hangingPunct="1"/>
            <a:r>
              <a:rPr lang="en-GB" altLang="en-US" sz="2400" dirty="0" smtClean="0"/>
              <a:t>In </a:t>
            </a:r>
            <a:r>
              <a:rPr lang="en-GB" altLang="en-US" sz="2400" dirty="0" err="1" smtClean="0"/>
              <a:t>Buñol</a:t>
            </a:r>
            <a:r>
              <a:rPr lang="en-GB" altLang="en-US" sz="2400" dirty="0" smtClean="0"/>
              <a:t>, Valencia.</a:t>
            </a:r>
          </a:p>
          <a:p>
            <a:pPr eaLnBrk="1" hangingPunct="1"/>
            <a:r>
              <a:rPr lang="en-GB" altLang="en-US" sz="2400" dirty="0" smtClean="0"/>
              <a:t>In  Agosto.</a:t>
            </a:r>
          </a:p>
          <a:p>
            <a:pPr eaLnBrk="1" hangingPunct="1"/>
            <a:r>
              <a:rPr lang="en-GB" altLang="en-US" sz="2400" dirty="0" smtClean="0"/>
              <a:t> It is called tomato fight.</a:t>
            </a:r>
          </a:p>
          <a:p>
            <a:pPr eaLnBrk="1" hangingPunct="1"/>
            <a:r>
              <a:rPr lang="en-GB" altLang="en-US" sz="2400" dirty="0" smtClean="0"/>
              <a:t>At  10 and 11 am.  Big lorries carry  tomatoes.  </a:t>
            </a:r>
          </a:p>
          <a:p>
            <a:pPr eaLnBrk="1" hangingPunct="1"/>
            <a:r>
              <a:rPr lang="en-GB" altLang="en-US" sz="2400" dirty="0" smtClean="0"/>
              <a:t>Firemen clean up streets with water. </a:t>
            </a:r>
            <a:endParaRPr lang="en-GB" altLang="en-US" dirty="0" smtClean="0"/>
          </a:p>
        </p:txBody>
      </p:sp>
      <p:pic>
        <p:nvPicPr>
          <p:cNvPr id="5124" name="Picture 6" descr="Tomatina12_gallery__582x4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1052736"/>
            <a:ext cx="2806700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hlinkClick r:id="rId3"/>
          </p:cNvPr>
          <p:cNvSpPr/>
          <p:nvPr/>
        </p:nvSpPr>
        <p:spPr>
          <a:xfrm>
            <a:off x="611560" y="1515050"/>
            <a:ext cx="4572000" cy="646331"/>
          </a:xfrm>
          <a:prstGeom prst="rect">
            <a:avLst/>
          </a:prstGeom>
          <a:solidFill>
            <a:srgbClr val="92D050"/>
          </a:solidFill>
        </p:spPr>
        <p:txBody>
          <a:bodyPr>
            <a:spAutoFit/>
          </a:bodyPr>
          <a:lstStyle/>
          <a:p>
            <a:r>
              <a:rPr lang="en-GB" dirty="0"/>
              <a:t>https://www.youtube.com/watch?v=FEJ0JTUQkQI</a:t>
            </a:r>
          </a:p>
        </p:txBody>
      </p:sp>
      <p:pic>
        <p:nvPicPr>
          <p:cNvPr id="1026" name="Picture 2" descr="La Tomatina, Bunol, Valencia, Spain. I am totally going to this in the futur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25687"/>
            <a:ext cx="2592288" cy="1800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a Tomatina, Spai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159225"/>
            <a:ext cx="3961305" cy="2071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La </a:t>
            </a:r>
            <a:r>
              <a:rPr lang="en-GB" dirty="0" err="1" smtClean="0">
                <a:solidFill>
                  <a:srgbClr val="FF0000"/>
                </a:solidFill>
              </a:rPr>
              <a:t>tomatina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86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Video </a:t>
            </a:r>
            <a:r>
              <a:rPr lang="en-GB" dirty="0" err="1" smtClean="0"/>
              <a:t>tomatina</a:t>
            </a:r>
            <a:r>
              <a:rPr lang="en-GB" dirty="0" smtClean="0"/>
              <a:t> in English</a:t>
            </a:r>
            <a:endParaRPr lang="en-GB" dirty="0"/>
          </a:p>
        </p:txBody>
      </p:sp>
      <p:sp>
        <p:nvSpPr>
          <p:cNvPr id="4" name="1 Títul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altLang="en-US" sz="2400" dirty="0" smtClean="0">
                <a:solidFill>
                  <a:srgbClr val="FF0000"/>
                </a:solidFill>
                <a:hlinkClick r:id="rId2"/>
              </a:rPr>
              <a:t>https://www.pinterest.com/pin/145944844146401678</a:t>
            </a:r>
            <a:r>
              <a:rPr lang="es-ES" altLang="en-US" dirty="0" smtClean="0">
                <a:solidFill>
                  <a:srgbClr val="FF0000"/>
                </a:solidFill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97981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1442" y="980728"/>
            <a:ext cx="5378758" cy="2308324"/>
          </a:xfrm>
          <a:prstGeom prst="rect">
            <a:avLst/>
          </a:prstGeom>
          <a:solidFill>
            <a:srgbClr val="020066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FFFFFF"/>
                </a:solidFill>
              </a:rPr>
              <a:t>Describe </a:t>
            </a:r>
            <a:r>
              <a:rPr lang="en-US" altLang="en-US" dirty="0" smtClean="0">
                <a:solidFill>
                  <a:srgbClr val="FFFFFF"/>
                </a:solidFill>
              </a:rPr>
              <a:t>what do you do in England  to celebrate these </a:t>
            </a:r>
            <a:r>
              <a:rPr lang="en-US" altLang="en-US" dirty="0" err="1" smtClean="0">
                <a:solidFill>
                  <a:srgbClr val="FFFFFF"/>
                </a:solidFill>
              </a:rPr>
              <a:t>festivites</a:t>
            </a:r>
            <a:r>
              <a:rPr lang="en-US" altLang="en-US" dirty="0" smtClean="0">
                <a:solidFill>
                  <a:srgbClr val="FFFFFF"/>
                </a:solidFill>
              </a:rPr>
              <a:t>.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FFFFFF"/>
                </a:solidFill>
              </a:rPr>
              <a:t>Can  you compare your traditions with the Spanish and Indian  ?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FFFFFF"/>
                </a:solidFill>
              </a:rPr>
              <a:t>What is similar or different?</a:t>
            </a:r>
            <a:endParaRPr lang="en-US" altLang="en-US" dirty="0">
              <a:solidFill>
                <a:srgbClr val="FFFFFF"/>
              </a:solidFill>
            </a:endParaRPr>
          </a:p>
        </p:txBody>
      </p:sp>
      <p:pic>
        <p:nvPicPr>
          <p:cNvPr id="30723" name="Picture 3" descr="sant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914400"/>
            <a:ext cx="2971800" cy="26955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4" name="Picture 4" descr="feu d'artific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733800"/>
            <a:ext cx="1530350" cy="2209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5" name="Picture 5" descr="disc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925" y="3733800"/>
            <a:ext cx="1104900" cy="2209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6" name="Picture 6" descr="champagn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288" y="3733800"/>
            <a:ext cx="855662" cy="2209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7" name="Picture 7" descr="halloween window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733800"/>
            <a:ext cx="3505200" cy="22082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8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en-US" dirty="0" err="1" smtClean="0"/>
              <a:t>What</a:t>
            </a:r>
            <a:r>
              <a:rPr lang="es-ES" altLang="en-US" dirty="0" smtClean="0"/>
              <a:t>  </a:t>
            </a:r>
            <a:r>
              <a:rPr lang="es-ES" altLang="en-US" dirty="0" err="1" smtClean="0"/>
              <a:t>traditions</a:t>
            </a:r>
            <a:r>
              <a:rPr lang="es-ES" altLang="en-US" dirty="0" smtClean="0"/>
              <a:t> </a:t>
            </a:r>
            <a:r>
              <a:rPr lang="es-ES" altLang="en-US" dirty="0" err="1" smtClean="0"/>
              <a:t>have</a:t>
            </a:r>
            <a:r>
              <a:rPr lang="es-ES" altLang="en-US" dirty="0" smtClean="0"/>
              <a:t> </a:t>
            </a:r>
            <a:r>
              <a:rPr lang="es-ES" altLang="en-US" dirty="0" err="1" smtClean="0"/>
              <a:t>you</a:t>
            </a:r>
            <a:r>
              <a:rPr lang="es-ES" altLang="en-US" dirty="0" smtClean="0"/>
              <a:t> </a:t>
            </a:r>
            <a:r>
              <a:rPr lang="es-ES" altLang="en-US" dirty="0" err="1" smtClean="0"/>
              <a:t>got</a:t>
            </a:r>
            <a:r>
              <a:rPr lang="es-ES" altLang="en-US" dirty="0" smtClean="0"/>
              <a:t> in </a:t>
            </a:r>
            <a:r>
              <a:rPr lang="es-ES" altLang="en-US" dirty="0" err="1" smtClean="0"/>
              <a:t>your</a:t>
            </a:r>
            <a:r>
              <a:rPr lang="es-ES" altLang="en-US" dirty="0" smtClean="0"/>
              <a:t> country?</a:t>
            </a:r>
          </a:p>
        </p:txBody>
      </p:sp>
    </p:spTree>
    <p:extLst>
      <p:ext uri="{BB962C8B-B14F-4D97-AF65-F5344CB8AC3E}">
        <p14:creationId xmlns:p14="http://schemas.microsoft.com/office/powerpoint/2010/main" val="4725688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</TotalTime>
  <Words>217</Words>
  <Application>Microsoft Office PowerPoint</Application>
  <PresentationFormat>On-screen Show (4:3)</PresentationFormat>
  <Paragraphs>49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Comic Sans MS</vt:lpstr>
      <vt:lpstr>Lucida Sans Unicode</vt:lpstr>
      <vt:lpstr>Times New Roman</vt:lpstr>
      <vt:lpstr>XCCW Joined PC7c</vt:lpstr>
      <vt:lpstr>1_Office Theme</vt:lpstr>
      <vt:lpstr>2_Diseño predeterminado</vt:lpstr>
      <vt:lpstr>5_Default Design</vt:lpstr>
      <vt:lpstr>1_Custom Design</vt:lpstr>
      <vt:lpstr>1_Tema de Office</vt:lpstr>
      <vt:lpstr>PowerPoint Presentation</vt:lpstr>
      <vt:lpstr>PowerPoint Presentation</vt:lpstr>
      <vt:lpstr>PowerPoint Presentation</vt:lpstr>
      <vt:lpstr>How confident do you feel? Use your learning line. </vt:lpstr>
      <vt:lpstr> What is a tradition? Reflect in pairs.  </vt:lpstr>
      <vt:lpstr>Looking at different traditions in Spain - bbc </vt:lpstr>
      <vt:lpstr>La tomatina </vt:lpstr>
      <vt:lpstr>Video tomatina in English</vt:lpstr>
      <vt:lpstr>What  traditions have you got in your country?</vt:lpstr>
      <vt:lpstr>How much confident do you feel? Use your learning line.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</dc:title>
  <dc:creator>jon&amp;yolanda</dc:creator>
  <cp:lastModifiedBy>A Alarcon</cp:lastModifiedBy>
  <cp:revision>216</cp:revision>
  <cp:lastPrinted>2014-10-04T10:59:31Z</cp:lastPrinted>
  <dcterms:created xsi:type="dcterms:W3CDTF">2012-05-03T18:44:47Z</dcterms:created>
  <dcterms:modified xsi:type="dcterms:W3CDTF">2016-11-23T12:12:43Z</dcterms:modified>
</cp:coreProperties>
</file>