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48" r:id="rId4"/>
  </p:sldMasterIdLst>
  <p:notesMasterIdLst>
    <p:notesMasterId r:id="rId5"/>
  </p:notesMasterIdLst>
  <p:sldIdLst>
    <p:sldId id="256" r:id="rId6"/>
  </p:sldIdLst>
  <p:sldSz cy="6858000" cx="9906000"/>
  <p:notesSz cx="6799250" cy="9929800"/>
  <p:embeddedFontLst>
    <p:embeddedFont>
      <p:font typeface="Recursive"/>
      <p:regular r:id="rId7"/>
      <p:bold r:id="rId8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r:id="rId9" roundtripDataSignature="AMtx7miHX/0TlvmjE7venggycc+78syYh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B594F76E-D0BA-4286-876F-5F2F855E0B48}">
  <a:tblStyle styleId="{B594F76E-D0BA-4286-876F-5F2F855E0B48}" styleName="Table_0">
    <a:wholeTbl>
      <a:tcTxStyle b="off" i="off">
        <a:font>
          <a:latin typeface="Calibri"/>
          <a:ea typeface="Calibri"/>
          <a:cs typeface="Calibri"/>
        </a:font>
        <a:srgbClr val="000000"/>
      </a:tcTxStyle>
      <a:tcStyle>
        <a:tcBdr>
          <a:lef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127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insideV>
        </a:tcBdr>
        <a:fill>
          <a:solidFill>
            <a:srgbClr val="E9EFF7"/>
          </a:solidFill>
        </a:fill>
      </a:tcStyle>
    </a:wholeTbl>
    <a:band1H>
      <a:tcTxStyle b="off" i="off"/>
      <a:tcStyle>
        <a:fill>
          <a:solidFill>
            <a:srgbClr val="D0DEEF"/>
          </a:solidFill>
        </a:fill>
      </a:tcStyle>
    </a:band1H>
    <a:band2H>
      <a:tcTxStyle b="off" i="off"/>
    </a:band2H>
    <a:band1V>
      <a:tcTxStyle b="off" i="off"/>
      <a:tcStyle>
        <a:fill>
          <a:solidFill>
            <a:srgbClr val="D0DEEF"/>
          </a:solidFill>
        </a:fill>
      </a:tcStyle>
    </a:band1V>
    <a:band2V>
      <a:tcTxStyle b="off" i="off"/>
    </a:band2V>
    <a:la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5B9BD5"/>
          </a:solidFill>
        </a:fill>
      </a:tcStyle>
    </a:lastCol>
    <a:firstCol>
      <a:tcTxStyle b="on" i="off">
        <a:font>
          <a:latin typeface="Calibri"/>
          <a:ea typeface="Calibri"/>
          <a:cs typeface="Calibri"/>
        </a:font>
        <a:srgbClr val="FFFFFF"/>
      </a:tcTxStyle>
      <a:tcStyle>
        <a:fill>
          <a:solidFill>
            <a:srgbClr val="5B9BD5"/>
          </a:solidFill>
        </a:fill>
      </a:tcStyle>
    </a:firstCol>
    <a:la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top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top>
        </a:tcBdr>
        <a:fill>
          <a:solidFill>
            <a:srgbClr val="5B9BD5"/>
          </a:solidFill>
        </a:fill>
      </a:tcStyle>
    </a:lastRow>
    <a:seCell>
      <a:tcTxStyle b="off" i="off"/>
    </a:seCell>
    <a:swCell>
      <a:tcTxStyle b="off" i="off"/>
    </a:swCell>
    <a:firstRow>
      <a:tcTxStyle b="on" i="off">
        <a:font>
          <a:latin typeface="Calibri"/>
          <a:ea typeface="Calibri"/>
          <a:cs typeface="Calibri"/>
        </a:font>
        <a:srgbClr val="FFFFFF"/>
      </a:tcTxStyle>
      <a:tcStyle>
        <a:tcBdr>
          <a:bottom>
            <a:ln cap="flat" cmpd="sng" w="38100">
              <a:solidFill>
                <a:srgbClr val="FFFFFF"/>
              </a:solidFill>
              <a:prstDash val="solid"/>
              <a:round/>
              <a:headEnd len="sm" w="sm" type="none"/>
              <a:tailEnd len="sm" w="sm" type="none"/>
            </a:ln>
          </a:bottom>
        </a:tcBdr>
        <a:fill>
          <a:solidFill>
            <a:srgbClr val="5B9BD5"/>
          </a:solidFill>
        </a:fill>
      </a:tcStyle>
    </a:firstRow>
    <a:neCell>
      <a:tcTxStyle b="off" i="off"/>
    </a:neCell>
    <a:nwCell>
      <a:tcTxStyle b="off" i="off"/>
    </a:nwCell>
  </a:tblStyle>
  <a:tblStyle styleId="{AC0AFE98-B8E2-42D2-A270-467F9DF304DE}" styleName="Table_1">
    <a:wholeTbl>
      <a:tcTxStyle b="off" i="off">
        <a:font>
          <a:latin typeface="Arial"/>
          <a:ea typeface="Arial"/>
          <a:cs typeface="Arial"/>
        </a:font>
        <a:srgbClr val="000000"/>
      </a:tcTxStyle>
    </a:wholeTbl>
    <a:band1H>
      <a:tcTxStyle b="off" i="off"/>
    </a:band1H>
    <a:band2H>
      <a:tcTxStyle b="off" i="off"/>
    </a:band2H>
    <a:band1V>
      <a:tcTxStyle b="off" i="off"/>
    </a:band1V>
    <a:band2V>
      <a:tcTxStyle b="off" i="off"/>
    </a:band2V>
    <a:lastCol>
      <a:tcTxStyle b="off" i="off"/>
    </a:lastCol>
    <a:firstCol>
      <a:tcTxStyle b="off" i="off"/>
    </a:firstCol>
    <a:lastRow>
      <a:tcTxStyle b="off" i="off"/>
    </a:lastRow>
    <a:seCell>
      <a:tcTxStyle b="off" i="off"/>
    </a:seCell>
    <a:swCell>
      <a:tcTxStyle b="off" i="off"/>
    </a:swCell>
    <a:firstRow>
      <a:tcTxStyle b="off" i="off"/>
    </a:firstRow>
    <a:neCell>
      <a:tcTxStyle b="off" i="off"/>
    </a:neCell>
    <a:nwCell>
      <a:tcTxStyle b="off" i="off"/>
    </a:nwCell>
  </a:tblStyle>
</a:tblStyleLst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customschemas.google.com/relationships/presentationmetadata" Target="meta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font" Target="fonts/Recursive-regular.fntdata"/><Relationship Id="rId8" Type="http://schemas.openxmlformats.org/officeDocument/2006/relationships/font" Target="fonts/Recursive-bold.fnt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46400" cy="498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51275" y="0"/>
            <a:ext cx="2946400" cy="4984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979488" y="1241425"/>
            <a:ext cx="4840287" cy="3351213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79450" y="4778375"/>
            <a:ext cx="5440363" cy="39100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9431338"/>
            <a:ext cx="2946400" cy="4984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51275" y="9431338"/>
            <a:ext cx="2946400" cy="49847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GB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5:notes"/>
          <p:cNvSpPr txBox="1"/>
          <p:nvPr>
            <p:ph idx="1" type="body"/>
          </p:nvPr>
        </p:nvSpPr>
        <p:spPr>
          <a:xfrm>
            <a:off x="679927" y="4716661"/>
            <a:ext cx="5439410" cy="4468416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Calibri"/>
              <a:buNone/>
            </a:pPr>
            <a:r>
              <a:t/>
            </a:r>
            <a:endParaRPr/>
          </a:p>
        </p:txBody>
      </p:sp>
      <p:sp>
        <p:nvSpPr>
          <p:cNvPr id="80" name="Google Shape;80;p15:notes"/>
          <p:cNvSpPr/>
          <p:nvPr>
            <p:ph idx="2" type="sldImg"/>
          </p:nvPr>
        </p:nvSpPr>
        <p:spPr>
          <a:xfrm>
            <a:off x="709613" y="744538"/>
            <a:ext cx="5380037" cy="3724275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/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7" name="Google Shape;17;p4"/>
          <p:cNvSpPr txBox="1"/>
          <p:nvPr>
            <p:ph idx="1" type="subTitle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8" name="Google Shape;18;p4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6"/>
          <p:cNvSpPr txBox="1"/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6"/>
          <p:cNvSpPr txBox="1"/>
          <p:nvPr>
            <p:ph idx="1" type="body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>
                <a:solidFill>
                  <a:schemeClr val="dk1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4" name="Google Shape;24;p6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6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6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7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7"/>
          <p:cNvSpPr txBox="1"/>
          <p:nvPr>
            <p:ph idx="1" type="body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0" name="Google Shape;30;p7"/>
          <p:cNvSpPr txBox="1"/>
          <p:nvPr>
            <p:ph idx="2" type="body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1" name="Google Shape;31;p7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7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7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4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8"/>
          <p:cNvSpPr txBox="1"/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6" name="Google Shape;36;p8"/>
          <p:cNvSpPr txBox="1"/>
          <p:nvPr>
            <p:ph idx="1" type="body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7" name="Google Shape;37;p8"/>
          <p:cNvSpPr txBox="1"/>
          <p:nvPr>
            <p:ph idx="2" type="body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8"/>
          <p:cNvSpPr txBox="1"/>
          <p:nvPr>
            <p:ph idx="3" type="body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8"/>
          <p:cNvSpPr txBox="1"/>
          <p:nvPr>
            <p:ph idx="4" type="body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8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1" name="Google Shape;41;p8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8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3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9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9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9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0" name="Google Shape;50;p10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10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1"/>
          <p:cNvSpPr txBox="1"/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4" name="Google Shape;54;p11"/>
          <p:cNvSpPr txBox="1"/>
          <p:nvPr>
            <p:ph idx="1" type="body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5" name="Google Shape;55;p11"/>
          <p:cNvSpPr txBox="1"/>
          <p:nvPr>
            <p:ph idx="2" type="body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6" name="Google Shape;56;p11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7" name="Google Shape;57;p11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8" name="Google Shape;58;p11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2"/>
          <p:cNvSpPr txBox="1"/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2"/>
          <p:cNvSpPr/>
          <p:nvPr>
            <p:ph idx="2" type="pic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2" name="Google Shape;62;p12"/>
          <p:cNvSpPr txBox="1"/>
          <p:nvPr>
            <p:ph idx="1" type="body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3" name="Google Shape;63;p12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4" name="Google Shape;64;p12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2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8" name="Google Shape;68;p13"/>
          <p:cNvSpPr txBox="1"/>
          <p:nvPr>
            <p:ph idx="1" type="body"/>
          </p:nvPr>
        </p:nvSpPr>
        <p:spPr>
          <a:xfrm rot="5400000">
            <a:off x="2777332" y="-270669"/>
            <a:ext cx="4351338" cy="85439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9" name="Google Shape;69;p13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3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3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/>
          <p:nvPr>
            <p:ph type="title"/>
          </p:nvPr>
        </p:nvSpPr>
        <p:spPr>
          <a:xfrm rot="5400000">
            <a:off x="5251054" y="2203053"/>
            <a:ext cx="5811838" cy="213598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4"/>
          <p:cNvSpPr txBox="1"/>
          <p:nvPr>
            <p:ph idx="1" type="body"/>
          </p:nvPr>
        </p:nvSpPr>
        <p:spPr>
          <a:xfrm rot="5400000">
            <a:off x="917179" y="128985"/>
            <a:ext cx="5811838" cy="62841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5" name="Google Shape;75;p14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4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4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image" Target="../media/image2.jp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8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 amt="25000"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 txBox="1"/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3"/>
          <p:cNvSpPr txBox="1"/>
          <p:nvPr>
            <p:ph idx="1" type="body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3"/>
          <p:cNvSpPr txBox="1"/>
          <p:nvPr>
            <p:ph idx="10" type="dt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3"/>
          <p:cNvSpPr txBox="1"/>
          <p:nvPr>
            <p:ph idx="11" type="ftr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3"/>
          <p:cNvSpPr txBox="1"/>
          <p:nvPr>
            <p:ph idx="12" type="sldNum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20" Type="http://schemas.openxmlformats.org/officeDocument/2006/relationships/image" Target="../media/image4.png"/><Relationship Id="rId22" Type="http://schemas.openxmlformats.org/officeDocument/2006/relationships/image" Target="../media/image17.png"/><Relationship Id="rId21" Type="http://schemas.openxmlformats.org/officeDocument/2006/relationships/image" Target="../media/image12.png"/><Relationship Id="rId24" Type="http://schemas.openxmlformats.org/officeDocument/2006/relationships/image" Target="../media/image23.png"/><Relationship Id="rId23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hyperlink" Target="https://www.bbc.co.uk/bitesize/topics/z6882hv/articles/zp92xnb" TargetMode="External"/><Relationship Id="rId4" Type="http://schemas.openxmlformats.org/officeDocument/2006/relationships/hyperlink" Target="https://www.bbc.co.uk/bitesize/topics/z6882hv/articles/zc6br82" TargetMode="External"/><Relationship Id="rId9" Type="http://schemas.openxmlformats.org/officeDocument/2006/relationships/image" Target="../media/image16.png"/><Relationship Id="rId26" Type="http://schemas.openxmlformats.org/officeDocument/2006/relationships/image" Target="../media/image24.png"/><Relationship Id="rId25" Type="http://schemas.openxmlformats.org/officeDocument/2006/relationships/image" Target="../media/image25.png"/><Relationship Id="rId28" Type="http://schemas.openxmlformats.org/officeDocument/2006/relationships/image" Target="../media/image22.png"/><Relationship Id="rId27" Type="http://schemas.openxmlformats.org/officeDocument/2006/relationships/image" Target="../media/image19.png"/><Relationship Id="rId5" Type="http://schemas.openxmlformats.org/officeDocument/2006/relationships/hyperlink" Target="https://www.bbc.co.uk/bitesize/topics/z6882hv/articles/zyd6hyc" TargetMode="External"/><Relationship Id="rId6" Type="http://schemas.openxmlformats.org/officeDocument/2006/relationships/hyperlink" Target="https://www.bbc.co.uk/bitesize/topics/z6882hv/articles/zxgq2hv" TargetMode="External"/><Relationship Id="rId29" Type="http://schemas.openxmlformats.org/officeDocument/2006/relationships/image" Target="../media/image26.png"/><Relationship Id="rId7" Type="http://schemas.openxmlformats.org/officeDocument/2006/relationships/hyperlink" Target="https://www.bbc.co.uk/bitesize/topics/z6882hv/articles/zp9pfg8" TargetMode="External"/><Relationship Id="rId8" Type="http://schemas.openxmlformats.org/officeDocument/2006/relationships/image" Target="../media/image13.png"/><Relationship Id="rId30" Type="http://schemas.openxmlformats.org/officeDocument/2006/relationships/image" Target="../media/image21.png"/><Relationship Id="rId11" Type="http://schemas.openxmlformats.org/officeDocument/2006/relationships/image" Target="../media/image5.png"/><Relationship Id="rId10" Type="http://schemas.openxmlformats.org/officeDocument/2006/relationships/image" Target="../media/image20.png"/><Relationship Id="rId13" Type="http://schemas.openxmlformats.org/officeDocument/2006/relationships/image" Target="../media/image6.png"/><Relationship Id="rId12" Type="http://schemas.openxmlformats.org/officeDocument/2006/relationships/image" Target="../media/image8.png"/><Relationship Id="rId15" Type="http://schemas.openxmlformats.org/officeDocument/2006/relationships/image" Target="../media/image11.png"/><Relationship Id="rId14" Type="http://schemas.openxmlformats.org/officeDocument/2006/relationships/image" Target="../media/image14.png"/><Relationship Id="rId17" Type="http://schemas.openxmlformats.org/officeDocument/2006/relationships/image" Target="../media/image15.png"/><Relationship Id="rId16" Type="http://schemas.openxmlformats.org/officeDocument/2006/relationships/image" Target="../media/image7.png"/><Relationship Id="rId19" Type="http://schemas.openxmlformats.org/officeDocument/2006/relationships/image" Target="../media/image9.png"/><Relationship Id="rId18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5"/>
          <p:cNvSpPr txBox="1"/>
          <p:nvPr>
            <p:ph idx="1" type="subTitle"/>
          </p:nvPr>
        </p:nvSpPr>
        <p:spPr>
          <a:xfrm>
            <a:off x="-754144" y="-28632"/>
            <a:ext cx="8275800" cy="49080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rt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None/>
            </a:pPr>
            <a:r>
              <a:rPr b="1" lang="en-GB" sz="2000" u="sng">
                <a:latin typeface="Recursive"/>
                <a:ea typeface="Recursive"/>
                <a:cs typeface="Recursive"/>
                <a:sym typeface="Recursive"/>
              </a:rPr>
              <a:t>A</a:t>
            </a:r>
            <a:r>
              <a:rPr b="1" lang="en-GB" sz="1800" u="sng">
                <a:latin typeface="Recursive"/>
                <a:ea typeface="Recursive"/>
                <a:cs typeface="Recursive"/>
                <a:sym typeface="Recursive"/>
              </a:rPr>
              <a:t>nimals, Including Humans – Year 1 – Autumn Term</a:t>
            </a:r>
            <a:endParaRPr sz="1800">
              <a:latin typeface="Recursive"/>
              <a:ea typeface="Recursive"/>
              <a:cs typeface="Recursive"/>
              <a:sym typeface="Recursive"/>
            </a:endParaRPr>
          </a:p>
        </p:txBody>
      </p:sp>
      <p:sp>
        <p:nvSpPr>
          <p:cNvPr descr="Image result for wood material objects" id="83" name="Google Shape;83;p15"/>
          <p:cNvSpPr/>
          <p:nvPr/>
        </p:nvSpPr>
        <p:spPr>
          <a:xfrm>
            <a:off x="126405" y="525561"/>
            <a:ext cx="247650" cy="24765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3"/>
              <a:buFont typeface="Arial"/>
              <a:buNone/>
            </a:pPr>
            <a:r>
              <a:t/>
            </a:r>
            <a:endParaRPr b="0" i="0" sz="146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wood material objects" id="84" name="Google Shape;84;p15"/>
          <p:cNvSpPr/>
          <p:nvPr/>
        </p:nvSpPr>
        <p:spPr>
          <a:xfrm>
            <a:off x="250230" y="649386"/>
            <a:ext cx="247650" cy="24765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3"/>
              <a:buFont typeface="Arial"/>
              <a:buNone/>
            </a:pPr>
            <a:r>
              <a:t/>
            </a:r>
            <a:endParaRPr b="0" i="0" sz="146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plastic bottle material" id="85" name="Google Shape;85;p15"/>
          <p:cNvSpPr/>
          <p:nvPr/>
        </p:nvSpPr>
        <p:spPr>
          <a:xfrm>
            <a:off x="374055" y="773211"/>
            <a:ext cx="247650" cy="24765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3"/>
              <a:buFont typeface="Arial"/>
              <a:buNone/>
            </a:pPr>
            <a:r>
              <a:t/>
            </a:r>
            <a:endParaRPr b="0" i="0" sz="146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plastic bottle material" id="86" name="Google Shape;86;p15"/>
          <p:cNvSpPr/>
          <p:nvPr/>
        </p:nvSpPr>
        <p:spPr>
          <a:xfrm>
            <a:off x="497880" y="897036"/>
            <a:ext cx="247650" cy="24765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3"/>
              <a:buFont typeface="Arial"/>
              <a:buNone/>
            </a:pPr>
            <a:r>
              <a:t/>
            </a:r>
            <a:endParaRPr b="0" i="0" sz="146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water" id="87" name="Google Shape;87;p15"/>
          <p:cNvSpPr/>
          <p:nvPr/>
        </p:nvSpPr>
        <p:spPr>
          <a:xfrm>
            <a:off x="621705" y="1020861"/>
            <a:ext cx="247650" cy="24765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3"/>
              <a:buFont typeface="Arial"/>
              <a:buNone/>
            </a:pPr>
            <a:r>
              <a:t/>
            </a:r>
            <a:endParaRPr b="0" i="0" sz="146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rock" id="88" name="Google Shape;88;p15"/>
          <p:cNvSpPr/>
          <p:nvPr/>
        </p:nvSpPr>
        <p:spPr>
          <a:xfrm>
            <a:off x="745530" y="1144686"/>
            <a:ext cx="247650" cy="24765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3"/>
              <a:buFont typeface="Arial"/>
              <a:buNone/>
            </a:pPr>
            <a:r>
              <a:t/>
            </a:r>
            <a:endParaRPr b="0" i="0" sz="146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wood" id="89" name="Google Shape;89;p15"/>
          <p:cNvSpPr/>
          <p:nvPr/>
        </p:nvSpPr>
        <p:spPr>
          <a:xfrm>
            <a:off x="869355" y="1268511"/>
            <a:ext cx="247650" cy="247650"/>
          </a:xfrm>
          <a:prstGeom prst="rect">
            <a:avLst/>
          </a:prstGeom>
          <a:noFill/>
          <a:ln>
            <a:noFill/>
          </a:ln>
        </p:spPr>
        <p:txBody>
          <a:bodyPr anchorCtr="0" anchor="t" bIns="37125" lIns="74275" spcFirstLastPara="1" rIns="74275" wrap="square" tIns="371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63"/>
              <a:buFont typeface="Arial"/>
              <a:buNone/>
            </a:pPr>
            <a:r>
              <a:t/>
            </a:r>
            <a:endParaRPr b="0" i="0" sz="1463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5"/>
          <p:cNvSpPr/>
          <p:nvPr/>
        </p:nvSpPr>
        <p:spPr>
          <a:xfrm>
            <a:off x="-98913" y="1218661"/>
            <a:ext cx="22191600" cy="83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91425" spcFirstLastPara="1" rIns="91425" wrap="square" tIns="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br>
              <a:rPr b="0" i="0" lang="en-GB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</a:b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Calibri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91" name="Google Shape;91;p15"/>
          <p:cNvGraphicFramePr/>
          <p:nvPr/>
        </p:nvGraphicFramePr>
        <p:xfrm>
          <a:off x="16444" y="3895746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{B594F76E-D0BA-4286-876F-5F2F855E0B48}</a:tableStyleId>
              </a:tblPr>
              <a:tblGrid>
                <a:gridCol w="2493900"/>
              </a:tblGrid>
              <a:tr h="277850">
                <a:tc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400" u="none" cap="none" strike="noStrike">
                          <a:solidFill>
                            <a:srgbClr val="000000"/>
                          </a:solidFill>
                          <a:latin typeface="Arial"/>
                          <a:ea typeface="Arial"/>
                          <a:cs typeface="Arial"/>
                          <a:sym typeface="Arial"/>
                        </a:rPr>
                        <a:t>Useful websites</a:t>
                      </a:r>
                      <a:endParaRPr sz="1400" u="none" cap="none" strike="noStrike">
                        <a:solidFill>
                          <a:srgbClr val="000000"/>
                        </a:solidFill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T="45725" marB="45725" marR="91450" marL="91450"/>
                </a:tc>
              </a:tr>
              <a:tr h="10199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800" u="sng" cap="none" strike="noStrike">
                          <a:solidFill>
                            <a:srgbClr val="0563C1"/>
                          </a:solidFill>
                          <a:hlinkClick r:id="rId3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https://www.bbc.co.uk/bitesize/topics/z6882hv/articles/zp92xnb</a:t>
                      </a:r>
                      <a:endParaRPr sz="8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800" u="sng" cap="none" strike="noStrike">
                          <a:solidFill>
                            <a:srgbClr val="0563C1"/>
                          </a:solidFill>
                          <a:hlinkClick r:id="rId4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https://www.bbc.co.uk/bitesize/topics/z6882hv/articles/zc6br82</a:t>
                      </a:r>
                      <a:endParaRPr sz="8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800" u="sng" cap="none" strike="noStrike">
                          <a:solidFill>
                            <a:srgbClr val="0563C1"/>
                          </a:solidFill>
                          <a:hlinkClick r:id="rId5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https://www.bbc.co.uk/bitesize/topics/z6882hv/articles/zyd6hyc</a:t>
                      </a:r>
                      <a:endParaRPr sz="8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800" u="sng" cap="none" strike="noStrike">
                          <a:solidFill>
                            <a:srgbClr val="0563C1"/>
                          </a:solidFill>
                          <a:hlinkClick r:id="rId6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https://www.bbc.co.uk/bitesize/topics/z6882hv/articles/zxgq2hv</a:t>
                      </a:r>
                      <a:endParaRPr sz="8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800" u="sng" cap="none" strike="noStrike">
                          <a:solidFill>
                            <a:srgbClr val="0563C1"/>
                          </a:solidFill>
                          <a:hlinkClick r:id="rId7">
                            <a:extLst>
                              <a:ext uri="{A12FA001-AC4F-418D-AE19-62706E023703}">
                                <ahyp:hlinkClr val="tx"/>
                              </a:ext>
                            </a:extLst>
                          </a:hlinkClick>
                        </a:rPr>
                        <a:t>https://www.bbc.co.uk/bitesize/topics/z6882hv/articles/zp9pfg8</a:t>
                      </a:r>
                      <a:endParaRPr sz="8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sp>
        <p:nvSpPr>
          <p:cNvPr descr="Image result for wood material objects" id="92" name="Google Shape;92;p15"/>
          <p:cNvSpPr/>
          <p:nvPr/>
        </p:nvSpPr>
        <p:spPr>
          <a:xfrm>
            <a:off x="155575" y="-144463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wood material objects" id="93" name="Google Shape;93;p15"/>
          <p:cNvSpPr/>
          <p:nvPr/>
        </p:nvSpPr>
        <p:spPr>
          <a:xfrm>
            <a:off x="307975" y="79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plastic bottle material" id="94" name="Google Shape;94;p15"/>
          <p:cNvSpPr/>
          <p:nvPr/>
        </p:nvSpPr>
        <p:spPr>
          <a:xfrm>
            <a:off x="460375" y="1603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plastic bottle material" id="95" name="Google Shape;95;p15"/>
          <p:cNvSpPr/>
          <p:nvPr/>
        </p:nvSpPr>
        <p:spPr>
          <a:xfrm>
            <a:off x="612775" y="3127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water" id="96" name="Google Shape;96;p15"/>
          <p:cNvSpPr/>
          <p:nvPr/>
        </p:nvSpPr>
        <p:spPr>
          <a:xfrm>
            <a:off x="765175" y="4651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rock" id="97" name="Google Shape;97;p15"/>
          <p:cNvSpPr/>
          <p:nvPr/>
        </p:nvSpPr>
        <p:spPr>
          <a:xfrm>
            <a:off x="917575" y="6175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descr="Image result for wood" id="98" name="Google Shape;98;p15"/>
          <p:cNvSpPr/>
          <p:nvPr/>
        </p:nvSpPr>
        <p:spPr>
          <a:xfrm>
            <a:off x="1069975" y="769937"/>
            <a:ext cx="304800" cy="30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99" name="Google Shape;99;p15"/>
          <p:cNvPicPr preferRelativeResize="0"/>
          <p:nvPr/>
        </p:nvPicPr>
        <p:blipFill rotWithShape="1">
          <a:blip r:embed="rId8">
            <a:alphaModFix/>
          </a:blip>
          <a:srcRect b="10234" l="51571" r="23376" t="44870"/>
          <a:stretch/>
        </p:blipFill>
        <p:spPr>
          <a:xfrm>
            <a:off x="531360" y="403656"/>
            <a:ext cx="3545825" cy="3429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5"/>
          <p:cNvPicPr preferRelativeResize="0"/>
          <p:nvPr/>
        </p:nvPicPr>
        <p:blipFill rotWithShape="1">
          <a:blip r:embed="rId9">
            <a:alphaModFix/>
          </a:blip>
          <a:srcRect b="8070" l="8713" r="9858" t="10427"/>
          <a:stretch/>
        </p:blipFill>
        <p:spPr>
          <a:xfrm>
            <a:off x="2457025" y="3789753"/>
            <a:ext cx="1886411" cy="1847621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1" name="Google Shape;101;p15"/>
          <p:cNvGraphicFramePr/>
          <p:nvPr/>
        </p:nvGraphicFramePr>
        <p:xfrm>
          <a:off x="4396759" y="321168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{AC0AFE98-B8E2-42D2-A270-467F9DF304DE}</a:tableStyleId>
              </a:tblPr>
              <a:tblGrid>
                <a:gridCol w="3509200"/>
                <a:gridCol w="1930375"/>
              </a:tblGrid>
              <a:tr h="467500">
                <a:tc gridSpan="2">
                  <a:txBody>
                    <a:bodyPr/>
                    <a:lstStyle/>
                    <a:p>
                      <a:pPr indent="0" lvl="0" marL="0" marR="0" rt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u="none" cap="none" strike="noStrike"/>
                        <a:t>Key Knowledge</a:t>
                      </a:r>
                      <a:endParaRPr sz="2000" u="none" cap="none" strike="noStrike"/>
                    </a:p>
                  </a:txBody>
                  <a:tcPr marT="45725" marB="45725" marR="91450" marL="91450">
                    <a:solidFill>
                      <a:schemeClr val="accent5"/>
                    </a:solidFill>
                  </a:tcPr>
                </a:tc>
                <a:tc hMerge="1"/>
              </a:tr>
              <a:tr h="726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/>
                        <a:t>A</a:t>
                      </a: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nimals that feeds its young with milk from the mother and has skin usually more or less covered with hair. 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726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An</a:t>
                      </a:r>
                      <a:r>
                        <a:rPr lang="en-GB" sz="1000"/>
                        <a:t>imals</a:t>
                      </a: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 with feathers, wings and a beak which can usually fly. 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726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50"/>
                        <a:buFont typeface="Arial"/>
                        <a:buNone/>
                      </a:pPr>
                      <a:r>
                        <a:rPr lang="en-GB" sz="105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An</a:t>
                      </a:r>
                      <a:r>
                        <a:rPr lang="en-GB" sz="1050"/>
                        <a:t>imals </a:t>
                      </a:r>
                      <a:r>
                        <a:rPr lang="en-GB" sz="105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with gills and fins that live in water.</a:t>
                      </a:r>
                      <a:endParaRPr/>
                    </a:p>
                  </a:txBody>
                  <a:tcPr marT="45725" marB="45725" marR="91450" marL="91450"/>
                </a:tc>
              </a:tr>
              <a:tr h="7570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An</a:t>
                      </a:r>
                      <a:r>
                        <a:rPr lang="en-GB" sz="1000"/>
                        <a:t>imals</a:t>
                      </a: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 which has dry, scaly skin and lays eggs on land.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7267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Animals which can live on land or in water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469350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Animals with no </a:t>
                      </a:r>
                      <a:r>
                        <a:rPr lang="en-GB" sz="1100"/>
                        <a:t>backbone</a:t>
                      </a:r>
                      <a:r>
                        <a:rPr lang="en-GB" sz="11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.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</a:tr>
              <a:tr h="36712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/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We are called humans</a:t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000"/>
                        <a:buFont typeface="Arial"/>
                        <a:buNone/>
                      </a:pPr>
                      <a:r>
                        <a:rPr lang="en-GB" sz="1000" u="none" cap="none" strike="noStrike">
                          <a:latin typeface="Arial"/>
                          <a:ea typeface="Arial"/>
                          <a:cs typeface="Arial"/>
                          <a:sym typeface="Arial"/>
                        </a:rPr>
                        <a:t>We are from the family of animals called mammals.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000" u="none" cap="none" strike="noStrike"/>
                    </a:p>
                  </a:txBody>
                  <a:tcPr marT="45725" marB="45725" marR="91450" marL="91450"/>
                </a:tc>
              </a:tr>
            </a:tbl>
          </a:graphicData>
        </a:graphic>
      </p:graphicFrame>
      <p:graphicFrame>
        <p:nvGraphicFramePr>
          <p:cNvPr id="102" name="Google Shape;102;p15"/>
          <p:cNvGraphicFramePr/>
          <p:nvPr/>
        </p:nvGraphicFramePr>
        <p:xfrm>
          <a:off x="19315" y="5573522"/>
          <a:ext cx="3000000" cy="3000000"/>
        </p:xfrm>
        <a:graphic>
          <a:graphicData uri="http://schemas.openxmlformats.org/drawingml/2006/table">
            <a:tbl>
              <a:tblPr bandRow="1" firstRow="1">
                <a:noFill/>
                <a:tableStyleId>{AC0AFE98-B8E2-42D2-A270-467F9DF304DE}</a:tableStyleId>
              </a:tblPr>
              <a:tblGrid>
                <a:gridCol w="3293325"/>
                <a:gridCol w="3293325"/>
                <a:gridCol w="3293325"/>
              </a:tblGrid>
              <a:tr h="373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cap="none" strike="noStrike"/>
                        <a:t>Herbivore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cap="none" strike="noStrike"/>
                        <a:t> (eats plants) </a:t>
                      </a:r>
                      <a:endParaRPr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cap="none" strike="noStrike"/>
                        <a:t>Omnivore 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cap="none" strike="noStrike"/>
                        <a:t>(eats met</a:t>
                      </a:r>
                      <a:r>
                        <a:rPr lang="en-GB" sz="1400" u="none" cap="none" strike="noStrike"/>
                        <a:t> and plants)</a:t>
                      </a:r>
                      <a:r>
                        <a:rPr lang="en-GB" sz="1400" u="none" cap="none" strike="noStrike"/>
                        <a:t> 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solidFill>
                      <a:srgbClr val="FE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cap="none" strike="noStrike"/>
                        <a:t>Carnivore</a:t>
                      </a:r>
                      <a:endParaRPr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u="none" cap="none" strike="noStrike"/>
                        <a:t>(eats meat)</a:t>
                      </a:r>
                      <a:endParaRPr sz="1400" u="none" cap="none" strike="noStrike"/>
                    </a:p>
                  </a:txBody>
                  <a:tcPr marT="45725" marB="45725" marR="91450" marL="91450">
                    <a:solidFill>
                      <a:srgbClr val="FBE4D4"/>
                    </a:solidFill>
                  </a:tcPr>
                </a:tc>
              </a:tr>
              <a:tr h="373875"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>
                    <a:solidFill>
                      <a:srgbClr val="FEE59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marR="0" rt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400" u="none" cap="none" strike="noStrike"/>
                    </a:p>
                  </a:txBody>
                  <a:tcPr marT="45725" marB="45725" marR="91450" marL="91450">
                    <a:solidFill>
                      <a:srgbClr val="FBE4D4"/>
                    </a:solidFill>
                  </a:tcPr>
                </a:tc>
              </a:tr>
            </a:tbl>
          </a:graphicData>
        </a:graphic>
      </p:graphicFrame>
      <p:pic>
        <p:nvPicPr>
          <p:cNvPr id="103" name="Google Shape;103;p1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2686556" y="5613093"/>
            <a:ext cx="338331" cy="507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5"/>
          <p:cNvPicPr preferRelativeResize="0"/>
          <p:nvPr/>
        </p:nvPicPr>
        <p:blipFill rotWithShape="1">
          <a:blip r:embed="rId10">
            <a:alphaModFix/>
          </a:blip>
          <a:srcRect b="0" l="0" r="0" t="0"/>
          <a:stretch/>
        </p:blipFill>
        <p:spPr>
          <a:xfrm>
            <a:off x="6123745" y="5613093"/>
            <a:ext cx="338331" cy="5072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5" name="Google Shape;105;p1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5326826" y="5553548"/>
            <a:ext cx="811616" cy="47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5"/>
          <p:cNvPicPr preferRelativeResize="0"/>
          <p:nvPr/>
        </p:nvPicPr>
        <p:blipFill rotWithShape="1">
          <a:blip r:embed="rId11">
            <a:alphaModFix/>
          </a:blip>
          <a:srcRect b="0" l="0" r="0" t="0"/>
          <a:stretch/>
        </p:blipFill>
        <p:spPr>
          <a:xfrm>
            <a:off x="9024701" y="5553548"/>
            <a:ext cx="811616" cy="475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15"/>
          <p:cNvPicPr preferRelativeResize="0"/>
          <p:nvPr/>
        </p:nvPicPr>
        <p:blipFill rotWithShape="1">
          <a:blip r:embed="rId12">
            <a:alphaModFix/>
          </a:blip>
          <a:srcRect b="0" l="0" r="0" t="0"/>
          <a:stretch/>
        </p:blipFill>
        <p:spPr>
          <a:xfrm>
            <a:off x="6700402" y="6120331"/>
            <a:ext cx="558593" cy="635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15"/>
          <p:cNvPicPr preferRelativeResize="0"/>
          <p:nvPr/>
        </p:nvPicPr>
        <p:blipFill rotWithShape="1">
          <a:blip r:embed="rId13">
            <a:alphaModFix/>
          </a:blip>
          <a:srcRect b="0" l="0" r="0" t="0"/>
          <a:stretch/>
        </p:blipFill>
        <p:spPr>
          <a:xfrm>
            <a:off x="7380843" y="6198362"/>
            <a:ext cx="828675" cy="495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15"/>
          <p:cNvPicPr preferRelativeResize="0"/>
          <p:nvPr/>
        </p:nvPicPr>
        <p:blipFill rotWithShape="1">
          <a:blip r:embed="rId14">
            <a:alphaModFix/>
          </a:blip>
          <a:srcRect b="0" l="0" r="0" t="0"/>
          <a:stretch/>
        </p:blipFill>
        <p:spPr>
          <a:xfrm>
            <a:off x="8331366" y="6120331"/>
            <a:ext cx="485775" cy="61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0" name="Google Shape;110;p15"/>
          <p:cNvPicPr preferRelativeResize="0"/>
          <p:nvPr/>
        </p:nvPicPr>
        <p:blipFill rotWithShape="1">
          <a:blip r:embed="rId15">
            <a:alphaModFix/>
          </a:blip>
          <a:srcRect b="0" l="0" r="0" t="0"/>
          <a:stretch/>
        </p:blipFill>
        <p:spPr>
          <a:xfrm>
            <a:off x="9024701" y="6120331"/>
            <a:ext cx="849795" cy="644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15"/>
          <p:cNvPicPr preferRelativeResize="0"/>
          <p:nvPr/>
        </p:nvPicPr>
        <p:blipFill rotWithShape="1">
          <a:blip r:embed="rId16">
            <a:alphaModFix/>
          </a:blip>
          <a:srcRect b="0" l="0" r="0" t="0"/>
          <a:stretch/>
        </p:blipFill>
        <p:spPr>
          <a:xfrm>
            <a:off x="66675" y="6145251"/>
            <a:ext cx="698500" cy="62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2" name="Google Shape;112;p15"/>
          <p:cNvPicPr preferRelativeResize="0"/>
          <p:nvPr/>
        </p:nvPicPr>
        <p:blipFill rotWithShape="1">
          <a:blip r:embed="rId17">
            <a:alphaModFix/>
          </a:blip>
          <a:srcRect b="0" l="0" r="0" t="0"/>
          <a:stretch/>
        </p:blipFill>
        <p:spPr>
          <a:xfrm>
            <a:off x="991893" y="6152290"/>
            <a:ext cx="495300" cy="6286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15"/>
          <p:cNvPicPr preferRelativeResize="0"/>
          <p:nvPr/>
        </p:nvPicPr>
        <p:blipFill rotWithShape="1">
          <a:blip r:embed="rId18">
            <a:alphaModFix/>
          </a:blip>
          <a:srcRect b="0" l="0" r="0" t="0"/>
          <a:stretch/>
        </p:blipFill>
        <p:spPr>
          <a:xfrm>
            <a:off x="1742200" y="6140353"/>
            <a:ext cx="633548" cy="6335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4" name="Google Shape;114;p15"/>
          <p:cNvPicPr preferRelativeResize="0"/>
          <p:nvPr/>
        </p:nvPicPr>
        <p:blipFill rotWithShape="1">
          <a:blip r:embed="rId19">
            <a:alphaModFix/>
          </a:blip>
          <a:srcRect b="0" l="0" r="0" t="0"/>
          <a:stretch/>
        </p:blipFill>
        <p:spPr>
          <a:xfrm>
            <a:off x="2573855" y="6108664"/>
            <a:ext cx="689858" cy="674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5" name="Google Shape;115;p15"/>
          <p:cNvPicPr preferRelativeResize="0"/>
          <p:nvPr/>
        </p:nvPicPr>
        <p:blipFill rotWithShape="1">
          <a:blip r:embed="rId20">
            <a:alphaModFix/>
          </a:blip>
          <a:srcRect b="0" l="0" r="0" t="0"/>
          <a:stretch/>
        </p:blipFill>
        <p:spPr>
          <a:xfrm>
            <a:off x="3471273" y="6140353"/>
            <a:ext cx="552450" cy="56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6" name="Google Shape;116;p15"/>
          <p:cNvPicPr preferRelativeResize="0"/>
          <p:nvPr/>
        </p:nvPicPr>
        <p:blipFill rotWithShape="1">
          <a:blip r:embed="rId21">
            <a:alphaModFix/>
          </a:blip>
          <a:srcRect b="0" l="0" r="0" t="0"/>
          <a:stretch/>
        </p:blipFill>
        <p:spPr>
          <a:xfrm>
            <a:off x="4364532" y="6108664"/>
            <a:ext cx="571500" cy="647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5"/>
          <p:cNvPicPr preferRelativeResize="0"/>
          <p:nvPr/>
        </p:nvPicPr>
        <p:blipFill rotWithShape="1">
          <a:blip r:embed="rId22">
            <a:alphaModFix/>
          </a:blip>
          <a:srcRect b="0" l="0" r="0" t="0"/>
          <a:stretch/>
        </p:blipFill>
        <p:spPr>
          <a:xfrm>
            <a:off x="5237504" y="6108664"/>
            <a:ext cx="591751" cy="6891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8" name="Google Shape;118;p15"/>
          <p:cNvPicPr preferRelativeResize="0"/>
          <p:nvPr/>
        </p:nvPicPr>
        <p:blipFill rotWithShape="1">
          <a:blip r:embed="rId23">
            <a:alphaModFix/>
          </a:blip>
          <a:srcRect b="0" l="0" r="0" t="0"/>
          <a:stretch/>
        </p:blipFill>
        <p:spPr>
          <a:xfrm>
            <a:off x="5996421" y="6198362"/>
            <a:ext cx="533400" cy="3905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19" name="Google Shape;119;p15"/>
          <p:cNvPicPr preferRelativeResize="0"/>
          <p:nvPr/>
        </p:nvPicPr>
        <p:blipFill rotWithShape="1">
          <a:blip r:embed="rId24">
            <a:alphaModFix/>
          </a:blip>
          <a:srcRect b="0" l="0" r="0" t="0"/>
          <a:stretch/>
        </p:blipFill>
        <p:spPr>
          <a:xfrm>
            <a:off x="4812906" y="861659"/>
            <a:ext cx="2730561" cy="589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15"/>
          <p:cNvPicPr preferRelativeResize="0"/>
          <p:nvPr/>
        </p:nvPicPr>
        <p:blipFill rotWithShape="1">
          <a:blip r:embed="rId25">
            <a:alphaModFix/>
          </a:blip>
          <a:srcRect b="0" l="0" r="0" t="0"/>
          <a:stretch/>
        </p:blipFill>
        <p:spPr>
          <a:xfrm>
            <a:off x="4789210" y="1587207"/>
            <a:ext cx="2698464" cy="57188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15"/>
          <p:cNvPicPr preferRelativeResize="0"/>
          <p:nvPr/>
        </p:nvPicPr>
        <p:blipFill rotWithShape="1">
          <a:blip r:embed="rId26">
            <a:alphaModFix/>
          </a:blip>
          <a:srcRect b="0" l="0" r="0" t="0"/>
          <a:stretch/>
        </p:blipFill>
        <p:spPr>
          <a:xfrm>
            <a:off x="4812906" y="2356517"/>
            <a:ext cx="2621678" cy="571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15"/>
          <p:cNvPicPr preferRelativeResize="0"/>
          <p:nvPr/>
        </p:nvPicPr>
        <p:blipFill rotWithShape="1">
          <a:blip r:embed="rId27">
            <a:alphaModFix/>
          </a:blip>
          <a:srcRect b="0" l="0" r="0" t="0"/>
          <a:stretch/>
        </p:blipFill>
        <p:spPr>
          <a:xfrm>
            <a:off x="4789165" y="3079921"/>
            <a:ext cx="2621678" cy="578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15"/>
          <p:cNvPicPr preferRelativeResize="0"/>
          <p:nvPr/>
        </p:nvPicPr>
        <p:blipFill rotWithShape="1">
          <a:blip r:embed="rId28">
            <a:alphaModFix/>
          </a:blip>
          <a:srcRect b="0" l="0" r="0" t="0"/>
          <a:stretch/>
        </p:blipFill>
        <p:spPr>
          <a:xfrm>
            <a:off x="5112663" y="3705976"/>
            <a:ext cx="2189186" cy="689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4" name="Google Shape;124;p15"/>
          <p:cNvPicPr preferRelativeResize="0"/>
          <p:nvPr/>
        </p:nvPicPr>
        <p:blipFill rotWithShape="1">
          <a:blip r:embed="rId29">
            <a:alphaModFix/>
          </a:blip>
          <a:srcRect b="0" l="0" r="0" t="0"/>
          <a:stretch/>
        </p:blipFill>
        <p:spPr>
          <a:xfrm>
            <a:off x="5012826" y="4952675"/>
            <a:ext cx="2394651" cy="57391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5" name="Google Shape;125;p15"/>
          <p:cNvPicPr preferRelativeResize="0"/>
          <p:nvPr/>
        </p:nvPicPr>
        <p:blipFill rotWithShape="1">
          <a:blip r:embed="rId30">
            <a:alphaModFix/>
          </a:blip>
          <a:srcRect b="0" l="0" r="0" t="0"/>
          <a:stretch/>
        </p:blipFill>
        <p:spPr>
          <a:xfrm>
            <a:off x="4936024" y="4372901"/>
            <a:ext cx="2394646" cy="57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2019-06-18T09:55:16Z</dcterms:created>
  <dc:creator>K Goring</dc:creator>
</cp:coreProperties>
</file>