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9" r:id="rId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gyKU4jsrb1oxhCpAQQZdD7lny8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6919636-412D-4A05-AA26-562E5A4CA305}">
  <a:tblStyle styleId="{D6919636-412D-4A05-AA26-562E5A4CA305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 b="off" i="off"/>
      <a:tcStyle>
        <a:tcBdr/>
        <a:fill>
          <a:solidFill>
            <a:srgbClr val="D0DEEF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0DEEF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B61D391D-D2CE-4D6D-A385-99B3863D9FA4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28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1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0" name="Google Shape;16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velearnprimary.co.uk/resource/362563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"/>
          <p:cNvSpPr txBox="1">
            <a:spLocks noGrp="1"/>
          </p:cNvSpPr>
          <p:nvPr>
            <p:ph type="subTitle" idx="1"/>
          </p:nvPr>
        </p:nvSpPr>
        <p:spPr>
          <a:xfrm>
            <a:off x="1667691" y="0"/>
            <a:ext cx="9144000" cy="60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3200" b="1" u="sng"/>
              <a:t>Animals, including Humans – Year 4  -Autumn Term</a:t>
            </a:r>
            <a:endParaRPr/>
          </a:p>
        </p:txBody>
      </p:sp>
      <p:sp>
        <p:nvSpPr>
          <p:cNvPr id="163" name="Google Shape;163;p4"/>
          <p:cNvSpPr/>
          <p:nvPr/>
        </p:nvSpPr>
        <p:spPr>
          <a:xfrm>
            <a:off x="233362" y="27098"/>
            <a:ext cx="22191600" cy="8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64" name="Google Shape;164;p4"/>
          <p:cNvGraphicFramePr/>
          <p:nvPr/>
        </p:nvGraphicFramePr>
        <p:xfrm>
          <a:off x="233360" y="513463"/>
          <a:ext cx="5319775" cy="3314940"/>
        </p:xfrm>
        <a:graphic>
          <a:graphicData uri="http://schemas.openxmlformats.org/drawingml/2006/table">
            <a:tbl>
              <a:tblPr firstRow="1" bandRow="1">
                <a:noFill/>
                <a:tableStyleId>{D6919636-412D-4A05-AA26-562E5A4CA305}</a:tableStyleId>
              </a:tblPr>
              <a:tblGrid>
                <a:gridCol w="1018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1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3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Key Knowledge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3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The Digestive System </a:t>
                      </a:r>
                      <a:endParaRPr sz="1000" b="1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is digestion?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Digestion is the way the body breaks down the food we eat into smaller parts that can be used to give the body energy.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The Main Parts of the digestive system 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Mouth, tongue, teeth, oesophagus, stomach and large and small intestine.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The digestive journey of food.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Humans put food into their mouth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Food is chewed by teeth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Food is swallowed and passed through the oesophagus to the stomach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 the stomach, it is mashed into a mixture like soup and mixed with acid.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The mixture passes into the small intestine, where tiny bits o of food pass into the bloodstream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The food that is still left goes into the large intestine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Finally, waste products leave the body.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65" name="Google Shape;165;p4"/>
          <p:cNvGraphicFramePr/>
          <p:nvPr/>
        </p:nvGraphicFramePr>
        <p:xfrm>
          <a:off x="9151139" y="561824"/>
          <a:ext cx="2907775" cy="1494930"/>
        </p:xfrm>
        <a:graphic>
          <a:graphicData uri="http://schemas.openxmlformats.org/drawingml/2006/table">
            <a:tbl>
              <a:tblPr firstRow="1" bandRow="1">
                <a:noFill/>
                <a:tableStyleId>{D6919636-412D-4A05-AA26-562E5A4CA305}</a:tableStyleId>
              </a:tblPr>
              <a:tblGrid>
                <a:gridCol w="760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40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Key Vocabulary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40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Definition </a:t>
                      </a:r>
                      <a:endParaRPr sz="10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Energy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THe property that gives humans strength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Waste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 tough material that can be shaped Unwanted substance in the body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66" name="Google Shape;166;p4"/>
          <p:cNvGraphicFramePr/>
          <p:nvPr/>
        </p:nvGraphicFramePr>
        <p:xfrm>
          <a:off x="9075645" y="2316114"/>
          <a:ext cx="3058775" cy="965220"/>
        </p:xfrm>
        <a:graphic>
          <a:graphicData uri="http://schemas.openxmlformats.org/drawingml/2006/table">
            <a:tbl>
              <a:tblPr firstRow="1" bandRow="1">
                <a:noFill/>
                <a:tableStyleId>{D6919636-412D-4A05-AA26-562E5A4CA305}</a:tableStyleId>
              </a:tblPr>
              <a:tblGrid>
                <a:gridCol w="3058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Useful websites</a:t>
                      </a:r>
                      <a:endParaRPr sz="14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4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sng" strike="noStrike" cap="none">
                          <a:solidFill>
                            <a:schemeClr val="hlink"/>
                          </a:solidFill>
                          <a:latin typeface="Arial"/>
                          <a:ea typeface="Arial"/>
                          <a:cs typeface="Arial"/>
                          <a:sym typeface="Arial"/>
                          <a:hlinkClick r:id="rId3"/>
                        </a:rPr>
                        <a:t>https://www.activelearnprimary.co.uk/resource/362563</a:t>
                      </a:r>
                      <a:endParaRPr sz="11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67" name="Google Shape;167;p4" descr="Image result for wood material objects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4" descr="Image result for wood material objects"/>
          <p:cNvSpPr/>
          <p:nvPr/>
        </p:nvSpPr>
        <p:spPr>
          <a:xfrm>
            <a:off x="307975" y="79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4" descr="Image result for plastic bottle material"/>
          <p:cNvSpPr/>
          <p:nvPr/>
        </p:nvSpPr>
        <p:spPr>
          <a:xfrm>
            <a:off x="460375" y="1603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4" descr="Image result for plastic bottle material"/>
          <p:cNvSpPr/>
          <p:nvPr/>
        </p:nvSpPr>
        <p:spPr>
          <a:xfrm>
            <a:off x="612775" y="3127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4" descr="Image result for water"/>
          <p:cNvSpPr/>
          <p:nvPr/>
        </p:nvSpPr>
        <p:spPr>
          <a:xfrm>
            <a:off x="765175" y="4651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4" descr="Image result for rock"/>
          <p:cNvSpPr/>
          <p:nvPr/>
        </p:nvSpPr>
        <p:spPr>
          <a:xfrm>
            <a:off x="917575" y="6175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4" descr="Image result for wood"/>
          <p:cNvSpPr/>
          <p:nvPr/>
        </p:nvSpPr>
        <p:spPr>
          <a:xfrm>
            <a:off x="1069975" y="7699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4"/>
          <p:cNvSpPr txBox="1"/>
          <p:nvPr/>
        </p:nvSpPr>
        <p:spPr>
          <a:xfrm>
            <a:off x="4543014" y="1911095"/>
            <a:ext cx="1010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4"/>
          <p:cNvSpPr txBox="1"/>
          <p:nvPr/>
        </p:nvSpPr>
        <p:spPr>
          <a:xfrm>
            <a:off x="6603279" y="2981020"/>
            <a:ext cx="1010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4"/>
          <p:cNvSpPr txBox="1"/>
          <p:nvPr/>
        </p:nvSpPr>
        <p:spPr>
          <a:xfrm>
            <a:off x="4466495" y="4130757"/>
            <a:ext cx="10101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77" name="Google Shape;177;p4"/>
          <p:cNvGraphicFramePr/>
          <p:nvPr/>
        </p:nvGraphicFramePr>
        <p:xfrm>
          <a:off x="7292698" y="4070650"/>
          <a:ext cx="4738750" cy="2705460"/>
        </p:xfrm>
        <a:graphic>
          <a:graphicData uri="http://schemas.openxmlformats.org/drawingml/2006/table">
            <a:tbl>
              <a:tblPr firstRow="1" bandRow="1">
                <a:noFill/>
                <a:tableStyleId>{D6919636-412D-4A05-AA26-562E5A4CA305}</a:tableStyleId>
              </a:tblPr>
              <a:tblGrid>
                <a:gridCol w="907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31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3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Key Knowledge </a:t>
                      </a:r>
                      <a:endParaRPr sz="9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3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Food chains </a:t>
                      </a:r>
                      <a:endParaRPr sz="1000" b="1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is a food chain?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 food chain is a diagram that shows a producers and a consumer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 consumer can be a predator, prey or both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The arrow means -</a:t>
                      </a:r>
                      <a:r>
                        <a:rPr lang="en-GB" sz="1000" i="1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 ‘is food for’</a:t>
                      </a:r>
                      <a:endParaRPr sz="1000" i="1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is a producer?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286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Food chains start with a producer - usually a plant or algae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is a consumer?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286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Consumers get their food by eating plants or other animals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is a predator?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286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Animals which eat other animals are called predators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is prey?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286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Animals that are eaten by other animals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78" name="Google Shape;178;p4"/>
          <p:cNvGraphicFramePr/>
          <p:nvPr/>
        </p:nvGraphicFramePr>
        <p:xfrm>
          <a:off x="273860" y="3871050"/>
          <a:ext cx="5238750" cy="2886816"/>
        </p:xfrm>
        <a:graphic>
          <a:graphicData uri="http://schemas.openxmlformats.org/drawingml/2006/table">
            <a:tbl>
              <a:tblPr firstRow="1" bandRow="1">
                <a:noFill/>
                <a:tableStyleId>{D6919636-412D-4A05-AA26-562E5A4CA305}</a:tableStyleId>
              </a:tblPr>
              <a:tblGrid>
                <a:gridCol w="100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3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Key Knowledge </a:t>
                      </a:r>
                      <a:endParaRPr sz="1000" b="1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3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Human Teeth</a:t>
                      </a:r>
                      <a:endParaRPr sz="1000" b="1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Teeth facts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Teeth grow in babies when they are about 6 months old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20 teeth grow by the time you are about 2.5 years old.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From about the age of 6 you start to lose teeth till the age 12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These teeth are replaced by 32 permanent teeth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Types of Teeth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Incisors, Canines, Pre-Molars, Molars.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are Molars and Pre-Molars?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Back teeth for crushing and grinding good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are Canines?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Long pointed teeth for grabbing food 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What are Incisors?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tc>
                  <a:txBody>
                    <a:bodyPr/>
                    <a:lstStyle/>
                    <a:p>
                      <a:pPr marL="457200" marR="0" lvl="0" indent="-29210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Char char="●"/>
                      </a:pPr>
                      <a:r>
                        <a:rPr lang="en-GB" sz="100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Front teeth for snipping and cutting food</a:t>
                      </a:r>
                      <a:endParaRPr sz="1000" u="none" strike="noStrike" cap="non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3300" marR="6330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179" name="Google Shape;17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14100" y="3382598"/>
            <a:ext cx="4022902" cy="60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57324" y="5411750"/>
            <a:ext cx="2410225" cy="1224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76600" y="547338"/>
            <a:ext cx="2537501" cy="33382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</Words>
  <Application>Microsoft Office PowerPoint</Application>
  <PresentationFormat>Widescreen</PresentationFormat>
  <Paragraphs>53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Goring</dc:creator>
  <cp:lastModifiedBy>Miss Barnett</cp:lastModifiedBy>
  <cp:revision>1</cp:revision>
  <dcterms:modified xsi:type="dcterms:W3CDTF">2025-10-10T09:15:35Z</dcterms:modified>
</cp:coreProperties>
</file>