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handoutMasterIdLst>
    <p:handoutMasterId r:id="rId18"/>
  </p:handoutMasterIdLst>
  <p:sldIdLst>
    <p:sldId id="257" r:id="rId5"/>
    <p:sldId id="269" r:id="rId6"/>
    <p:sldId id="272" r:id="rId7"/>
    <p:sldId id="278" r:id="rId8"/>
    <p:sldId id="279" r:id="rId9"/>
    <p:sldId id="280" r:id="rId10"/>
    <p:sldId id="273" r:id="rId11"/>
    <p:sldId id="274" r:id="rId12"/>
    <p:sldId id="275" r:id="rId13"/>
    <p:sldId id="281" r:id="rId14"/>
    <p:sldId id="276" r:id="rId15"/>
    <p:sldId id="27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p:cViewPr varScale="1">
        <p:scale>
          <a:sx n="82" d="100"/>
          <a:sy n="82" d="100"/>
        </p:scale>
        <p:origin x="720" y="62"/>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2/26/2026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2/26/2026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34C2EF-8A97-4DAF-B099-E567883644D6}" type="slidenum">
              <a:rPr lang="en-US" smtClean="0"/>
              <a:t>3</a:t>
            </a:fld>
            <a:endParaRPr lang="en-US"/>
          </a:p>
        </p:txBody>
      </p:sp>
    </p:spTree>
    <p:extLst>
      <p:ext uri="{BB962C8B-B14F-4D97-AF65-F5344CB8AC3E}">
        <p14:creationId xmlns:p14="http://schemas.microsoft.com/office/powerpoint/2010/main" val="3531366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34C2EF-8A97-4DAF-B099-E567883644D6}" type="slidenum">
              <a:rPr lang="en-US" smtClean="0"/>
              <a:t>4</a:t>
            </a:fld>
            <a:endParaRPr lang="en-US"/>
          </a:p>
        </p:txBody>
      </p:sp>
    </p:spTree>
    <p:extLst>
      <p:ext uri="{BB962C8B-B14F-4D97-AF65-F5344CB8AC3E}">
        <p14:creationId xmlns:p14="http://schemas.microsoft.com/office/powerpoint/2010/main" val="25094184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34C2EF-8A97-4DAF-B099-E567883644D6}" type="slidenum">
              <a:rPr lang="en-US" smtClean="0"/>
              <a:t>5</a:t>
            </a:fld>
            <a:endParaRPr lang="en-US"/>
          </a:p>
        </p:txBody>
      </p:sp>
    </p:spTree>
    <p:extLst>
      <p:ext uri="{BB962C8B-B14F-4D97-AF65-F5344CB8AC3E}">
        <p14:creationId xmlns:p14="http://schemas.microsoft.com/office/powerpoint/2010/main" val="42018124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34C2EF-8A97-4DAF-B099-E567883644D6}" type="slidenum">
              <a:rPr lang="en-US" smtClean="0"/>
              <a:t>6</a:t>
            </a:fld>
            <a:endParaRPr lang="en-US"/>
          </a:p>
        </p:txBody>
      </p:sp>
    </p:spTree>
    <p:extLst>
      <p:ext uri="{BB962C8B-B14F-4D97-AF65-F5344CB8AC3E}">
        <p14:creationId xmlns:p14="http://schemas.microsoft.com/office/powerpoint/2010/main" val="2828017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34C2EF-8A97-4DAF-B099-E567883644D6}" type="slidenum">
              <a:rPr lang="en-US" smtClean="0"/>
              <a:t>7</a:t>
            </a:fld>
            <a:endParaRPr lang="en-US"/>
          </a:p>
        </p:txBody>
      </p:sp>
    </p:spTree>
    <p:extLst>
      <p:ext uri="{BB962C8B-B14F-4D97-AF65-F5344CB8AC3E}">
        <p14:creationId xmlns:p14="http://schemas.microsoft.com/office/powerpoint/2010/main" val="1114955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34C2EF-8A97-4DAF-B099-E567883644D6}" type="slidenum">
              <a:rPr lang="en-US" smtClean="0"/>
              <a:t>8</a:t>
            </a:fld>
            <a:endParaRPr lang="en-US"/>
          </a:p>
        </p:txBody>
      </p:sp>
    </p:spTree>
    <p:extLst>
      <p:ext uri="{BB962C8B-B14F-4D97-AF65-F5344CB8AC3E}">
        <p14:creationId xmlns:p14="http://schemas.microsoft.com/office/powerpoint/2010/main" val="3183593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34C2EF-8A97-4DAF-B099-E567883644D6}" type="slidenum">
              <a:rPr lang="en-US" smtClean="0"/>
              <a:t>12</a:t>
            </a:fld>
            <a:endParaRPr lang="en-US"/>
          </a:p>
        </p:txBody>
      </p:sp>
    </p:spTree>
    <p:extLst>
      <p:ext uri="{BB962C8B-B14F-4D97-AF65-F5344CB8AC3E}">
        <p14:creationId xmlns:p14="http://schemas.microsoft.com/office/powerpoint/2010/main" val="17477966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smtClean="0"/>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2/26/2026</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smtClean="0"/>
              <a:t>Click to edit Master title style</a:t>
            </a:r>
            <a:endParaRPr lang="en-US"/>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24000" y="1825625"/>
            <a:ext cx="4389120" cy="34747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2/26/2026</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2/26/2026</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2/26/2026</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2/26/2026</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2/26/2026</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smtClean="0"/>
              <a:t>Click to edit Master title style</a:t>
            </a:r>
            <a:endParaRPr lang="en-US"/>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2/26/2026</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smtClean="0"/>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smtClean="0"/>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smtClean="0"/>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smtClean="0"/>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smtClean="0"/>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smtClean="0"/>
              <a:t>Click to edit Master title style</a:t>
            </a:r>
            <a:endParaRPr lang="en-US"/>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2/26/2026</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2/26/2026</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smtClean="0"/>
              <a:t>Click to edit Master title style</a:t>
            </a:r>
            <a:endParaRPr lang="en-US"/>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2/26/2026</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600" dirty="0" smtClean="0">
                <a:latin typeface="+mn-lt"/>
              </a:rPr>
              <a:t>Reading fluency</a:t>
            </a:r>
            <a:endParaRPr lang="en-US" sz="6600" dirty="0">
              <a:latin typeface="+mn-lt"/>
            </a:endParaRPr>
          </a:p>
        </p:txBody>
      </p:sp>
      <p:sp>
        <p:nvSpPr>
          <p:cNvPr id="3" name="Subtitle 2"/>
          <p:cNvSpPr>
            <a:spLocks noGrp="1"/>
          </p:cNvSpPr>
          <p:nvPr>
            <p:ph type="subTitle" idx="1"/>
          </p:nvPr>
        </p:nvSpPr>
        <p:spPr/>
        <p:txBody>
          <a:bodyPr>
            <a:normAutofit/>
          </a:bodyPr>
          <a:lstStyle/>
          <a:p>
            <a:r>
              <a:rPr lang="en-US" sz="3200" dirty="0" smtClean="0">
                <a:latin typeface="+mn-lt"/>
              </a:rPr>
              <a:t>February 2026</a:t>
            </a:r>
            <a:endParaRPr lang="en-US" sz="3200" dirty="0">
              <a:latin typeface="+mn-lt"/>
            </a:endParaRP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buNone/>
            </a:pPr>
            <a:r>
              <a:rPr lang="en-GB" sz="4400" dirty="0" smtClean="0"/>
              <a:t>1.Why </a:t>
            </a:r>
            <a:r>
              <a:rPr lang="en-GB" sz="4400" dirty="0"/>
              <a:t>is reading fluency important?</a:t>
            </a:r>
          </a:p>
          <a:p>
            <a:pPr marL="0" lvl="0" indent="0" fontAlgn="base">
              <a:buNone/>
            </a:pPr>
            <a:r>
              <a:rPr lang="en-GB" sz="4400" dirty="0" smtClean="0"/>
              <a:t>2.Our </a:t>
            </a:r>
            <a:r>
              <a:rPr lang="en-GB" sz="4400" dirty="0"/>
              <a:t>approach to reading fluency.</a:t>
            </a:r>
          </a:p>
          <a:p>
            <a:pPr marL="0" lvl="0" indent="0" fontAlgn="base">
              <a:buNone/>
            </a:pPr>
            <a:r>
              <a:rPr lang="en-GB" sz="4400" dirty="0" smtClean="0"/>
              <a:t>3.How </a:t>
            </a:r>
            <a:r>
              <a:rPr lang="en-GB" sz="4400" dirty="0"/>
              <a:t>you can help at home.</a:t>
            </a:r>
          </a:p>
          <a:p>
            <a:endParaRPr lang="en-US" dirty="0"/>
          </a:p>
        </p:txBody>
      </p:sp>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440" y="1268760"/>
            <a:ext cx="9829800" cy="4288010"/>
          </a:xfrm>
        </p:spPr>
        <p:txBody>
          <a:bodyPr>
            <a:normAutofit fontScale="90000"/>
          </a:bodyPr>
          <a:lstStyle/>
          <a:p>
            <a:pPr algn="ctr"/>
            <a:r>
              <a:rPr lang="en-GB" b="1" u="sng" dirty="0" smtClean="0">
                <a:latin typeface="+mn-lt"/>
              </a:rPr>
              <a:t/>
            </a:r>
            <a:br>
              <a:rPr lang="en-GB" b="1" u="sng" dirty="0" smtClean="0">
                <a:latin typeface="+mn-lt"/>
              </a:rPr>
            </a:br>
            <a:r>
              <a:rPr lang="en-GB" b="1" u="sng" dirty="0">
                <a:latin typeface="+mn-lt"/>
              </a:rPr>
              <a:t/>
            </a:r>
            <a:br>
              <a:rPr lang="en-GB" b="1" u="sng" dirty="0">
                <a:latin typeface="+mn-lt"/>
              </a:rPr>
            </a:br>
            <a:r>
              <a:rPr lang="en-GB" b="1" u="sng" dirty="0" smtClean="0">
                <a:latin typeface="+mn-lt"/>
              </a:rPr>
              <a:t/>
            </a:r>
            <a:br>
              <a:rPr lang="en-GB" b="1" u="sng" dirty="0" smtClean="0">
                <a:latin typeface="+mn-lt"/>
              </a:rPr>
            </a:br>
            <a:r>
              <a:rPr lang="en-GB" b="1" u="sng" dirty="0">
                <a:latin typeface="+mn-lt"/>
              </a:rPr>
              <a:t/>
            </a:r>
            <a:br>
              <a:rPr lang="en-GB" b="1" u="sng" dirty="0">
                <a:latin typeface="+mn-lt"/>
              </a:rPr>
            </a:br>
            <a:r>
              <a:rPr lang="en-GB" b="1" u="sng" dirty="0" smtClean="0">
                <a:latin typeface="+mn-lt"/>
              </a:rPr>
              <a:t/>
            </a:r>
            <a:br>
              <a:rPr lang="en-GB" b="1" u="sng" dirty="0" smtClean="0">
                <a:latin typeface="+mn-lt"/>
              </a:rPr>
            </a:br>
            <a:r>
              <a:rPr lang="en-GB" b="1" u="sng" dirty="0" smtClean="0">
                <a:latin typeface="+mn-lt"/>
              </a:rPr>
              <a:t>What </a:t>
            </a:r>
            <a:r>
              <a:rPr lang="en-GB" b="1" u="sng" dirty="0">
                <a:latin typeface="+mn-lt"/>
              </a:rPr>
              <a:t>is fluency?</a:t>
            </a:r>
            <a:r>
              <a:rPr lang="en-GB" dirty="0">
                <a:latin typeface="+mn-lt"/>
              </a:rPr>
              <a:t/>
            </a:r>
            <a:br>
              <a:rPr lang="en-GB" dirty="0">
                <a:latin typeface="+mn-lt"/>
              </a:rPr>
            </a:br>
            <a:r>
              <a:rPr lang="en-GB" dirty="0">
                <a:latin typeface="+mn-lt"/>
              </a:rPr>
              <a:t>Reading fluency is a child’s ability to read text </a:t>
            </a:r>
            <a:r>
              <a:rPr lang="en-GB" b="1" dirty="0" smtClean="0">
                <a:latin typeface="+mn-lt"/>
              </a:rPr>
              <a:t>smoothly, accurately</a:t>
            </a:r>
            <a:r>
              <a:rPr lang="en-GB" b="1" dirty="0">
                <a:latin typeface="+mn-lt"/>
              </a:rPr>
              <a:t>, and with </a:t>
            </a:r>
            <a:r>
              <a:rPr lang="en-GB" b="1" dirty="0" smtClean="0">
                <a:latin typeface="+mn-lt"/>
              </a:rPr>
              <a:t>expression</a:t>
            </a:r>
            <a:r>
              <a:rPr lang="en-GB" dirty="0" smtClean="0">
                <a:latin typeface="+mn-lt"/>
              </a:rPr>
              <a:t>.</a:t>
            </a:r>
            <a:br>
              <a:rPr lang="en-GB" dirty="0" smtClean="0">
                <a:latin typeface="+mn-lt"/>
              </a:rPr>
            </a:br>
            <a:r>
              <a:rPr lang="en-GB" dirty="0" smtClean="0">
                <a:latin typeface="+mn-lt"/>
              </a:rPr>
              <a:t>When </a:t>
            </a:r>
            <a:r>
              <a:rPr lang="en-GB" dirty="0">
                <a:latin typeface="+mn-lt"/>
              </a:rPr>
              <a:t>a child is </a:t>
            </a:r>
            <a:r>
              <a:rPr lang="en-GB" dirty="0" smtClean="0">
                <a:latin typeface="+mn-lt"/>
              </a:rPr>
              <a:t>fluent they</a:t>
            </a:r>
            <a:r>
              <a:rPr lang="en-GB" dirty="0">
                <a:latin typeface="+mn-lt"/>
              </a:rPr>
              <a:t>:</a:t>
            </a:r>
            <a:br>
              <a:rPr lang="en-GB" dirty="0">
                <a:latin typeface="+mn-lt"/>
              </a:rPr>
            </a:br>
            <a:r>
              <a:rPr lang="en-GB" dirty="0" smtClean="0">
                <a:latin typeface="+mn-lt"/>
              </a:rPr>
              <a:t>   Recognize </a:t>
            </a:r>
            <a:r>
              <a:rPr lang="en-GB" dirty="0">
                <a:latin typeface="+mn-lt"/>
              </a:rPr>
              <a:t>most words quickly without sounding them </a:t>
            </a:r>
            <a:r>
              <a:rPr lang="en-GB" dirty="0" smtClean="0">
                <a:latin typeface="+mn-lt"/>
              </a:rPr>
              <a:t>out.</a:t>
            </a:r>
            <a:br>
              <a:rPr lang="en-GB" dirty="0" smtClean="0">
                <a:latin typeface="+mn-lt"/>
              </a:rPr>
            </a:br>
            <a:r>
              <a:rPr lang="en-GB" dirty="0" smtClean="0">
                <a:latin typeface="+mn-lt"/>
              </a:rPr>
              <a:t>Read </a:t>
            </a:r>
            <a:r>
              <a:rPr lang="en-GB" dirty="0">
                <a:latin typeface="+mn-lt"/>
              </a:rPr>
              <a:t>at a comfortable pace (not too slow or rushed)</a:t>
            </a:r>
            <a:br>
              <a:rPr lang="en-GB" dirty="0">
                <a:latin typeface="+mn-lt"/>
              </a:rPr>
            </a:br>
            <a:r>
              <a:rPr lang="en-GB" dirty="0">
                <a:latin typeface="+mn-lt"/>
              </a:rPr>
              <a:t> </a:t>
            </a:r>
            <a:r>
              <a:rPr lang="en-GB" dirty="0" smtClean="0">
                <a:latin typeface="+mn-lt"/>
              </a:rPr>
              <a:t>   </a:t>
            </a:r>
            <a:br>
              <a:rPr lang="en-GB" dirty="0" smtClean="0">
                <a:latin typeface="+mn-lt"/>
              </a:rPr>
            </a:br>
            <a:r>
              <a:rPr lang="en-GB" dirty="0">
                <a:latin typeface="+mn-lt"/>
              </a:rPr>
              <a:t>  </a:t>
            </a:r>
            <a:r>
              <a:rPr lang="en-GB" dirty="0" smtClean="0">
                <a:latin typeface="+mn-lt"/>
              </a:rPr>
              <a:t> Use </a:t>
            </a:r>
            <a:r>
              <a:rPr lang="en-GB" dirty="0">
                <a:latin typeface="+mn-lt"/>
              </a:rPr>
              <a:t>their voice to show meaning, like pausing at commas or changing tone for questions – </a:t>
            </a:r>
            <a:r>
              <a:rPr lang="en-GB" dirty="0" smtClean="0">
                <a:latin typeface="+mn-lt"/>
              </a:rPr>
              <a:t>in other words what </a:t>
            </a:r>
            <a:r>
              <a:rPr lang="en-GB" dirty="0">
                <a:latin typeface="+mn-lt"/>
              </a:rPr>
              <a:t>you as a parent do at bedtime when you are reading stories to your children.</a:t>
            </a:r>
            <a:br>
              <a:rPr lang="en-GB" dirty="0">
                <a:latin typeface="+mn-lt"/>
              </a:rPr>
            </a:br>
            <a:endParaRPr lang="en-US" dirty="0">
              <a:latin typeface="+mn-lt"/>
            </a:endParaRPr>
          </a:p>
        </p:txBody>
      </p:sp>
    </p:spTree>
    <p:extLst>
      <p:ext uri="{BB962C8B-B14F-4D97-AF65-F5344CB8AC3E}">
        <p14:creationId xmlns:p14="http://schemas.microsoft.com/office/powerpoint/2010/main" val="309357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703512" y="476672"/>
            <a:ext cx="8519898" cy="4229467"/>
          </a:xfrm>
          <a:prstGeom prst="rect">
            <a:avLst/>
          </a:prstGeom>
        </p:spPr>
      </p:pic>
    </p:spTree>
    <p:extLst>
      <p:ext uri="{BB962C8B-B14F-4D97-AF65-F5344CB8AC3E}">
        <p14:creationId xmlns:p14="http://schemas.microsoft.com/office/powerpoint/2010/main" val="2191376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487488" y="260648"/>
            <a:ext cx="8702794" cy="4999153"/>
          </a:xfrm>
          <a:prstGeom prst="rect">
            <a:avLst/>
          </a:prstGeom>
        </p:spPr>
      </p:pic>
    </p:spTree>
    <p:extLst>
      <p:ext uri="{BB962C8B-B14F-4D97-AF65-F5344CB8AC3E}">
        <p14:creationId xmlns:p14="http://schemas.microsoft.com/office/powerpoint/2010/main" val="1142049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420754" y="357823"/>
            <a:ext cx="8664691" cy="4930567"/>
          </a:xfrm>
          <a:prstGeom prst="rect">
            <a:avLst/>
          </a:prstGeom>
        </p:spPr>
      </p:pic>
      <p:sp>
        <p:nvSpPr>
          <p:cNvPr id="2" name="Title 1"/>
          <p:cNvSpPr>
            <a:spLocks noGrp="1"/>
          </p:cNvSpPr>
          <p:nvPr>
            <p:ph type="title"/>
          </p:nvPr>
        </p:nvSpPr>
        <p:spPr/>
        <p:txBody>
          <a:bodyPr/>
          <a:lstStyle/>
          <a:p>
            <a:endParaRPr lang="en-GB" dirty="0"/>
          </a:p>
        </p:txBody>
      </p:sp>
    </p:spTree>
    <p:extLst>
      <p:ext uri="{BB962C8B-B14F-4D97-AF65-F5344CB8AC3E}">
        <p14:creationId xmlns:p14="http://schemas.microsoft.com/office/powerpoint/2010/main" val="1298583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7408" y="476672"/>
            <a:ext cx="10585176" cy="4339650"/>
          </a:xfrm>
          <a:prstGeom prst="rect">
            <a:avLst/>
          </a:prstGeom>
          <a:noFill/>
        </p:spPr>
        <p:txBody>
          <a:bodyPr wrap="square" rtlCol="0">
            <a:spAutoFit/>
          </a:bodyPr>
          <a:lstStyle/>
          <a:p>
            <a:pPr algn="ctr"/>
            <a:r>
              <a:rPr lang="en-GB" sz="2400" b="1" u="sng" dirty="0"/>
              <a:t>Why is fluency important?</a:t>
            </a:r>
          </a:p>
          <a:p>
            <a:r>
              <a:rPr lang="en-GB" sz="2800" dirty="0"/>
              <a:t>Fluency matters because it helps children </a:t>
            </a:r>
            <a:r>
              <a:rPr lang="en-GB" sz="2800" b="1" dirty="0"/>
              <a:t>understand what they read</a:t>
            </a:r>
            <a:r>
              <a:rPr lang="en-GB" sz="2800" dirty="0"/>
              <a:t>. When reading feels easier and more natural, children can focus on the story or information instead of struggling with each word.</a:t>
            </a:r>
          </a:p>
          <a:p>
            <a:r>
              <a:rPr lang="en-GB" sz="2800" dirty="0"/>
              <a:t>In short: </a:t>
            </a:r>
            <a:r>
              <a:rPr lang="en-GB" sz="2800" b="1" dirty="0"/>
              <a:t>fluent readers sound like they’re talking, not decoding. It is perfectly normal for children at the early stages of reading to sound out words and to read one word at a time. Reading fluency is the next step in learning to read.</a:t>
            </a:r>
            <a:endParaRPr lang="en-GB" sz="2800" dirty="0"/>
          </a:p>
          <a:p>
            <a:r>
              <a:rPr lang="en-GB" sz="2800" dirty="0"/>
              <a:t>With fluency, motivation and enjoyment increases</a:t>
            </a:r>
            <a:r>
              <a:rPr lang="en-GB" sz="2800" dirty="0" smtClean="0"/>
              <a:t>.</a:t>
            </a:r>
            <a:endParaRPr lang="en-GB" sz="2800" dirty="0"/>
          </a:p>
        </p:txBody>
      </p:sp>
    </p:spTree>
    <p:extLst>
      <p:ext uri="{BB962C8B-B14F-4D97-AF65-F5344CB8AC3E}">
        <p14:creationId xmlns:p14="http://schemas.microsoft.com/office/powerpoint/2010/main" val="187501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7408" y="476672"/>
            <a:ext cx="10585176" cy="4462760"/>
          </a:xfrm>
          <a:prstGeom prst="rect">
            <a:avLst/>
          </a:prstGeom>
          <a:noFill/>
        </p:spPr>
        <p:txBody>
          <a:bodyPr wrap="square" rtlCol="0">
            <a:spAutoFit/>
          </a:bodyPr>
          <a:lstStyle/>
          <a:p>
            <a:r>
              <a:rPr lang="en-GB" sz="3600" dirty="0" smtClean="0"/>
              <a:t>Phonics </a:t>
            </a:r>
            <a:r>
              <a:rPr lang="en-GB" sz="3600" dirty="0"/>
              <a:t>gives children the skills to decode.</a:t>
            </a:r>
          </a:p>
          <a:p>
            <a:r>
              <a:rPr lang="en-GB" sz="3600" dirty="0"/>
              <a:t>Decoding enables children to read fluently which</a:t>
            </a:r>
            <a:r>
              <a:rPr lang="en-GB" sz="3600" b="1" dirty="0"/>
              <a:t> allows children to achieve the ultimate aim, which is to gain meaning from text.</a:t>
            </a:r>
            <a:endParaRPr lang="en-GB" sz="3600" dirty="0"/>
          </a:p>
          <a:p>
            <a:r>
              <a:rPr lang="en-GB" sz="3600" dirty="0" smtClean="0"/>
              <a:t>The </a:t>
            </a:r>
            <a:r>
              <a:rPr lang="en-GB" sz="3600" dirty="0"/>
              <a:t>best way to achieve this is through </a:t>
            </a:r>
            <a:r>
              <a:rPr lang="en-GB" sz="3600" dirty="0" smtClean="0"/>
              <a:t>lots of reading practice </a:t>
            </a:r>
            <a:r>
              <a:rPr lang="en-GB" sz="3600" dirty="0"/>
              <a:t>and through fluent reading being modelled to them </a:t>
            </a:r>
          </a:p>
          <a:p>
            <a:endParaRPr lang="en-GB" sz="3200" dirty="0"/>
          </a:p>
        </p:txBody>
      </p:sp>
    </p:spTree>
    <p:extLst>
      <p:ext uri="{BB962C8B-B14F-4D97-AF65-F5344CB8AC3E}">
        <p14:creationId xmlns:p14="http://schemas.microsoft.com/office/powerpoint/2010/main" val="4160073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7408" y="476672"/>
            <a:ext cx="10585176" cy="4493538"/>
          </a:xfrm>
          <a:prstGeom prst="rect">
            <a:avLst/>
          </a:prstGeom>
          <a:noFill/>
        </p:spPr>
        <p:txBody>
          <a:bodyPr wrap="square" rtlCol="0">
            <a:spAutoFit/>
          </a:bodyPr>
          <a:lstStyle/>
          <a:p>
            <a:pPr algn="ctr"/>
            <a:r>
              <a:rPr lang="en-GB" sz="2200" b="1" dirty="0"/>
              <a:t>Our approach to teaching </a:t>
            </a:r>
            <a:r>
              <a:rPr lang="en-GB" sz="2200" b="1" dirty="0" smtClean="0"/>
              <a:t>fluency</a:t>
            </a:r>
            <a:endParaRPr lang="en-GB" sz="2200" dirty="0"/>
          </a:p>
          <a:p>
            <a:r>
              <a:rPr lang="en-GB" sz="2200" dirty="0"/>
              <a:t>To improve their fluency, children have a weekly fluency lesson. </a:t>
            </a:r>
          </a:p>
          <a:p>
            <a:r>
              <a:rPr lang="en-GB" sz="2200" dirty="0"/>
              <a:t>The children work in mixed ability pairs.</a:t>
            </a:r>
          </a:p>
          <a:p>
            <a:r>
              <a:rPr lang="en-GB" sz="2200" dirty="0"/>
              <a:t>The teacher models reading the text fluently and then discusses any unfamiliar vocabulary. </a:t>
            </a:r>
          </a:p>
          <a:p>
            <a:r>
              <a:rPr lang="en-GB" sz="2200" dirty="0"/>
              <a:t>The children will then read alongside the class teacher </a:t>
            </a:r>
          </a:p>
          <a:p>
            <a:r>
              <a:rPr lang="en-GB" sz="2200" dirty="0"/>
              <a:t>The</a:t>
            </a:r>
            <a:r>
              <a:rPr lang="en-GB" sz="2200" b="1" dirty="0"/>
              <a:t> children will then read in pairs</a:t>
            </a:r>
            <a:r>
              <a:rPr lang="en-GB" sz="2200" dirty="0"/>
              <a:t>, following along and supporting each other with any tricky words. They will each read the text at least twice. Teachers will circulate to hear readers.  </a:t>
            </a:r>
          </a:p>
          <a:p>
            <a:r>
              <a:rPr lang="en-GB" sz="2200" dirty="0"/>
              <a:t>As we read to gain understanding, we use questioning throughout the lesson to gain a picture of what children have understood from the text. </a:t>
            </a:r>
          </a:p>
          <a:p>
            <a:r>
              <a:rPr lang="en-GB" sz="2200" dirty="0"/>
              <a:t>At the end of the lesson, children may volunteer to read to the class to demonstrate their fluency. </a:t>
            </a:r>
          </a:p>
        </p:txBody>
      </p:sp>
    </p:spTree>
    <p:extLst>
      <p:ext uri="{BB962C8B-B14F-4D97-AF65-F5344CB8AC3E}">
        <p14:creationId xmlns:p14="http://schemas.microsoft.com/office/powerpoint/2010/main" val="4046579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51584" y="-6085"/>
            <a:ext cx="6624736" cy="6794167"/>
          </a:xfrm>
          <a:prstGeom prst="rect">
            <a:avLst/>
          </a:prstGeom>
        </p:spPr>
      </p:pic>
    </p:spTree>
    <p:extLst>
      <p:ext uri="{BB962C8B-B14F-4D97-AF65-F5344CB8AC3E}">
        <p14:creationId xmlns:p14="http://schemas.microsoft.com/office/powerpoint/2010/main" val="4272918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7408" y="476672"/>
            <a:ext cx="10585176" cy="4154984"/>
          </a:xfrm>
          <a:prstGeom prst="rect">
            <a:avLst/>
          </a:prstGeom>
          <a:noFill/>
        </p:spPr>
        <p:txBody>
          <a:bodyPr wrap="square" rtlCol="0">
            <a:spAutoFit/>
          </a:bodyPr>
          <a:lstStyle/>
          <a:p>
            <a:r>
              <a:rPr lang="en-GB" sz="2400" b="1" dirty="0"/>
              <a:t>Guided reading</a:t>
            </a:r>
            <a:endParaRPr lang="en-GB" sz="2400" dirty="0"/>
          </a:p>
          <a:p>
            <a:r>
              <a:rPr lang="en-GB" sz="2400" dirty="0"/>
              <a:t>In this lesson children read a novel within a group over a period of several weeks. The novel is based on their reading ability and is based at a suitable level of challenge (more difficult than their home reader) </a:t>
            </a:r>
          </a:p>
          <a:p>
            <a:r>
              <a:rPr lang="en-GB" sz="2400" dirty="0"/>
              <a:t>All groups receive at least one focused session per week with the class teacher. In their guided session the teacher will model fluency and spend the session discussing unfamiliar vocabulary and ensuring the children understand the text.</a:t>
            </a:r>
          </a:p>
          <a:p>
            <a:r>
              <a:rPr lang="en-GB" sz="2400" b="1" dirty="0"/>
              <a:t>Shared Reading </a:t>
            </a:r>
            <a:endParaRPr lang="en-GB" sz="2400" dirty="0"/>
          </a:p>
          <a:p>
            <a:r>
              <a:rPr lang="en-GB" sz="2400" dirty="0"/>
              <a:t>Daily class reading of a book to develop listening comprehension, word knowledge, background knowledge and reading enjoyment </a:t>
            </a:r>
          </a:p>
        </p:txBody>
      </p:sp>
    </p:spTree>
    <p:extLst>
      <p:ext uri="{BB962C8B-B14F-4D97-AF65-F5344CB8AC3E}">
        <p14:creationId xmlns:p14="http://schemas.microsoft.com/office/powerpoint/2010/main" val="3051528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7408" y="476672"/>
            <a:ext cx="10585176" cy="4524315"/>
          </a:xfrm>
          <a:prstGeom prst="rect">
            <a:avLst/>
          </a:prstGeom>
          <a:noFill/>
        </p:spPr>
        <p:txBody>
          <a:bodyPr wrap="square" rtlCol="0">
            <a:spAutoFit/>
          </a:bodyPr>
          <a:lstStyle/>
          <a:p>
            <a:pPr algn="ctr"/>
            <a:r>
              <a:rPr lang="en-GB" sz="2400" b="1" u="sng" dirty="0" smtClean="0"/>
              <a:t>How can you help at home ?</a:t>
            </a:r>
          </a:p>
          <a:p>
            <a:endParaRPr lang="en-GB" sz="2200" dirty="0"/>
          </a:p>
          <a:p>
            <a:r>
              <a:rPr lang="en-GB" sz="2200" dirty="0" smtClean="0"/>
              <a:t>Listen to your child read at least 3 times a week using some of the strategies we have discussed.</a:t>
            </a:r>
          </a:p>
          <a:p>
            <a:r>
              <a:rPr lang="en-GB" sz="2200" dirty="0" smtClean="0"/>
              <a:t>This could be a mixture of you reading to them , reading it together and them reading to you.</a:t>
            </a:r>
          </a:p>
          <a:p>
            <a:r>
              <a:rPr lang="en-GB" sz="2200" dirty="0" smtClean="0"/>
              <a:t>Discuss with your child any of the vocabulary that they are unsure of – they could have small strips of paper with the unknown words on that you revisit with them regularly.</a:t>
            </a:r>
          </a:p>
          <a:p>
            <a:r>
              <a:rPr lang="en-GB" sz="2200" dirty="0" smtClean="0"/>
              <a:t>Re read texts several times this supports fluency</a:t>
            </a:r>
          </a:p>
          <a:p>
            <a:r>
              <a:rPr lang="en-GB" sz="2200" dirty="0" smtClean="0"/>
              <a:t>Provide your child with a variety of reading material at home  - link it to their interests.</a:t>
            </a:r>
          </a:p>
          <a:p>
            <a:r>
              <a:rPr lang="en-GB" sz="2200" dirty="0" smtClean="0"/>
              <a:t>Join the library !</a:t>
            </a:r>
            <a:endParaRPr lang="en-GB" sz="2200" dirty="0"/>
          </a:p>
        </p:txBody>
      </p:sp>
    </p:spTree>
    <p:extLst>
      <p:ext uri="{BB962C8B-B14F-4D97-AF65-F5344CB8AC3E}">
        <p14:creationId xmlns:p14="http://schemas.microsoft.com/office/powerpoint/2010/main" val="476331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2.xml><?xml version="1.0" encoding="utf-8"?>
<ds:datastoreItem xmlns:ds="http://schemas.openxmlformats.org/officeDocument/2006/customXml" ds:itemID="{1DA15C6C-6BB6-4DB6-B7D6-7F14EAB2CC5C}">
  <ds:schemaRefs>
    <ds:schemaRef ds:uri="http://schemas.microsoft.com/office/2006/metadata/propertie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http://purl.org/dc/elements/1.1/"/>
    <ds:schemaRef ds:uri="40262f94-9f35-4ac3-9a90-690165a166b7"/>
    <ds:schemaRef ds:uri="a4f35948-e619-41b3-aa29-22878b09cfd2"/>
    <ds:schemaRef ds:uri="http://www.w3.org/XML/1998/namespace"/>
  </ds:schemaRefs>
</ds:datastoreItem>
</file>

<file path=customXml/itemProps3.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392</TotalTime>
  <Words>521</Words>
  <Application>Microsoft Office PowerPoint</Application>
  <PresentationFormat>Widescreen</PresentationFormat>
  <Paragraphs>41</Paragraphs>
  <Slides>12</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Times New Roman</vt:lpstr>
      <vt:lpstr>Children Friends 16x9</vt:lpstr>
      <vt:lpstr>Reading fluency</vt:lpstr>
      <vt:lpstr>PowerPoint Presentation</vt:lpstr>
      <vt:lpstr>     What is fluency? Reading fluency is a child’s ability to read text smoothly, accurately, and with expression. When a child is fluent they:    Recognize most words quickly without sounding them out. Read at a comfortable pace (not too slow or rushed)         Use their voice to show meaning, like pausing at commas or changing tone for questions – in other words what you as a parent do at bedtime when you are reading stories to your children.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fluency</dc:title>
  <dc:creator>Mrs Waterworth</dc:creator>
  <cp:keywords/>
  <cp:lastModifiedBy>Mrs Waterworth</cp:lastModifiedBy>
  <cp:revision>9</cp:revision>
  <dcterms:created xsi:type="dcterms:W3CDTF">2026-02-25T11:51:17Z</dcterms:created>
  <dcterms:modified xsi:type="dcterms:W3CDTF">2026-02-26T12:43:52Z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